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306" r:id="rId4"/>
    <p:sldId id="282" r:id="rId5"/>
    <p:sldId id="283" r:id="rId6"/>
    <p:sldId id="307" r:id="rId7"/>
    <p:sldId id="284" r:id="rId8"/>
    <p:sldId id="315" r:id="rId9"/>
    <p:sldId id="316" r:id="rId10"/>
    <p:sldId id="317" r:id="rId11"/>
    <p:sldId id="326" r:id="rId12"/>
    <p:sldId id="327" r:id="rId13"/>
    <p:sldId id="308" r:id="rId14"/>
    <p:sldId id="309" r:id="rId15"/>
    <p:sldId id="310" r:id="rId16"/>
    <p:sldId id="311" r:id="rId17"/>
    <p:sldId id="312" r:id="rId18"/>
    <p:sldId id="331" r:id="rId19"/>
    <p:sldId id="318" r:id="rId20"/>
    <p:sldId id="319" r:id="rId21"/>
    <p:sldId id="324" r:id="rId22"/>
    <p:sldId id="332" r:id="rId23"/>
  </p:sldIdLst>
  <p:sldSz cx="9144000" cy="6858000" type="screen4x3"/>
  <p:notesSz cx="6858000" cy="9144000"/>
  <p:photoAlbum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UNI\Copia%20de%20Copia%20de%20EVOLUCION%20PRESUPUESTO%20(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UNI\Copia%20de%20Copia%20de%20EVOLUCION%20PRESUPUESTO%20(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UNI\Copia%20de%20Copia%20de%20EVOLUCION%20PRESUPUESTO%20(2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2"/>
  <c:chart>
    <c:title>
      <c:tx>
        <c:rich>
          <a:bodyPr/>
          <a:lstStyle/>
          <a:p>
            <a:pPr>
              <a:defRPr lang="es-AR"/>
            </a:pPr>
            <a:r>
              <a:rPr lang="es-AR" u="sng" baseline="0"/>
              <a:t>INGRESOS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1936988027725338"/>
                  <c:y val="2.1600663767948652E-2"/>
                </c:manualLayout>
              </c:layout>
              <c:spPr/>
              <c:txPr>
                <a:bodyPr/>
                <a:lstStyle/>
                <a:p>
                  <a:pPr>
                    <a:defRPr lang="es-AR"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782546179837157"/>
                  <c:y val="-8.438622749408535E-2"/>
                </c:manualLayout>
              </c:layout>
              <c:spPr/>
              <c:txPr>
                <a:bodyPr/>
                <a:lstStyle/>
                <a:p>
                  <a:pPr>
                    <a:defRPr lang="es-AR"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showCatName val="1"/>
              <c:showPercent val="1"/>
            </c:dLbl>
            <c:txPr>
              <a:bodyPr/>
              <a:lstStyle/>
              <a:p>
                <a:pPr>
                  <a:defRPr lang="es-AR" sz="16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Hoja1!$A$4:$A$5</c:f>
              <c:strCache>
                <c:ptCount val="2"/>
                <c:pt idx="0">
                  <c:v>RECURSOS PROPIOS</c:v>
                </c:pt>
                <c:pt idx="1">
                  <c:v>OTRAS JURISDICCIONES</c:v>
                </c:pt>
              </c:strCache>
            </c:strRef>
          </c:cat>
          <c:val>
            <c:numRef>
              <c:f>Hoja1!$B$4:$B$5</c:f>
              <c:numCache>
                <c:formatCode>General</c:formatCode>
                <c:ptCount val="2"/>
                <c:pt idx="0">
                  <c:v>89604000</c:v>
                </c:pt>
                <c:pt idx="1">
                  <c:v>97366000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2"/>
  <c:chart>
    <c:title>
      <c:tx>
        <c:rich>
          <a:bodyPr/>
          <a:lstStyle/>
          <a:p>
            <a:pPr>
              <a:defRPr lang="es-AR"/>
            </a:pPr>
            <a:r>
              <a:rPr lang="es-AR" baseline="0"/>
              <a:t>INGRESOS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3"/>
          <c:dLbls>
            <c:dLbl>
              <c:idx val="0"/>
              <c:layout>
                <c:manualLayout>
                  <c:x val="-0.26473859954651224"/>
                  <c:y val="-6.7951598425614254E-2"/>
                </c:manualLayout>
              </c:layout>
              <c:spPr/>
              <c:txPr>
                <a:bodyPr/>
                <a:lstStyle/>
                <a:p>
                  <a:pPr>
                    <a:defRPr lang="es-AR"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9337749132965185"/>
                  <c:y val="3.8333539215612021E-2"/>
                </c:manualLayout>
              </c:layout>
              <c:spPr/>
              <c:txPr>
                <a:bodyPr/>
                <a:lstStyle/>
                <a:p>
                  <a:pPr>
                    <a:defRPr lang="es-AR"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  <c:showCatName val="1"/>
              <c:showPercent val="1"/>
            </c:dLbl>
            <c:txPr>
              <a:bodyPr/>
              <a:lstStyle/>
              <a:p>
                <a:pPr>
                  <a:defRPr lang="es-AR" sz="12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Hoja1!$A$9:$A$10</c:f>
              <c:strCache>
                <c:ptCount val="2"/>
                <c:pt idx="0">
                  <c:v>RECURSOS PROPIOS</c:v>
                </c:pt>
                <c:pt idx="1">
                  <c:v>OTRAS JURISDICCIONES</c:v>
                </c:pt>
              </c:strCache>
            </c:strRef>
          </c:cat>
          <c:val>
            <c:numRef>
              <c:f>Hoja1!$B$9:$B$10</c:f>
              <c:numCache>
                <c:formatCode>General</c:formatCode>
                <c:ptCount val="2"/>
                <c:pt idx="0">
                  <c:v>162228660</c:v>
                </c:pt>
                <c:pt idx="1">
                  <c:v>119908140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2"/>
  <c:chart>
    <c:title>
      <c:tx>
        <c:rich>
          <a:bodyPr/>
          <a:lstStyle/>
          <a:p>
            <a:pPr>
              <a:defRPr lang="es-AR"/>
            </a:pPr>
            <a:r>
              <a:rPr lang="es-AR" baseline="0"/>
              <a:t>INGRESOS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3"/>
          <c:dLbls>
            <c:dLbl>
              <c:idx val="0"/>
              <c:layout>
                <c:manualLayout>
                  <c:x val="-0.25969764176453369"/>
                  <c:y val="-0.13760335790949671"/>
                </c:manualLayout>
              </c:layout>
              <c:tx>
                <c:rich>
                  <a:bodyPr/>
                  <a:lstStyle/>
                  <a:p>
                    <a:pPr>
                      <a:defRPr lang="es-AR" sz="1600" b="1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RECURSOS PROPIOS
</a:t>
                    </a:r>
                    <a:r>
                      <a:rPr lang="en-US" dirty="0" smtClean="0"/>
                      <a:t>60%</a:t>
                    </a:r>
                    <a:endParaRPr lang="en-US" dirty="0"/>
                  </a:p>
                </c:rich>
              </c:tx>
              <c:spPr/>
              <c:showCatName val="1"/>
              <c:showPercent val="1"/>
            </c:dLbl>
            <c:dLbl>
              <c:idx val="1"/>
              <c:layout>
                <c:manualLayout>
                  <c:x val="0.19337749132965185"/>
                  <c:y val="3.8333539215612021E-2"/>
                </c:manualLayout>
              </c:layout>
              <c:tx>
                <c:rich>
                  <a:bodyPr/>
                  <a:lstStyle/>
                  <a:p>
                    <a:pPr>
                      <a:defRPr lang="es-AR" sz="1600" b="1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/>
                      <a:t>OTRAS </a:t>
                    </a:r>
                    <a:r>
                      <a:rPr lang="en-US" dirty="0"/>
                      <a:t>JURISDICCIONES
</a:t>
                    </a:r>
                    <a:r>
                      <a:rPr lang="en-US" dirty="0" smtClean="0"/>
                      <a:t>40%</a:t>
                    </a:r>
                    <a:endParaRPr lang="en-US" dirty="0"/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lang="es-AR" sz="160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Hoja1!$A$14:$A$15</c:f>
              <c:strCache>
                <c:ptCount val="2"/>
                <c:pt idx="0">
                  <c:v>RECURSOS PROPIOS</c:v>
                </c:pt>
                <c:pt idx="1">
                  <c:v>OTRAS JURISDICCIONES</c:v>
                </c:pt>
              </c:strCache>
            </c:strRef>
          </c:cat>
          <c:val>
            <c:numRef>
              <c:f>Hoja1!$B$14:$B$15</c:f>
              <c:numCache>
                <c:formatCode>General</c:formatCode>
                <c:ptCount val="2"/>
                <c:pt idx="0">
                  <c:v>205324000</c:v>
                </c:pt>
                <c:pt idx="1">
                  <c:v>124986000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2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cat>
            <c:strRef>
              <c:f>Hoja1!$A$6:$A$15</c:f>
              <c:strCache>
                <c:ptCount val="10"/>
                <c:pt idx="0">
                  <c:v>Ingresos Brutos 19%</c:v>
                </c:pt>
                <c:pt idx="1">
                  <c:v>Agentes de Retencion 6%</c:v>
                </c:pt>
                <c:pt idx="2">
                  <c:v>ing. Brutos Acuerto Interj. 4%</c:v>
                </c:pt>
                <c:pt idx="3">
                  <c:v>THISHyCA 19%</c:v>
                </c:pt>
                <c:pt idx="4">
                  <c:v>Inmobiliario 13,5%</c:v>
                </c:pt>
                <c:pt idx="5">
                  <c:v>Automotor 15%</c:v>
                </c:pt>
                <c:pt idx="6">
                  <c:v>Tasa Rec. Residuos 5%</c:v>
                </c:pt>
                <c:pt idx="7">
                  <c:v>Tasa Mantenimiento 1,5%</c:v>
                </c:pt>
                <c:pt idx="8">
                  <c:v>Tasa Turistica 6%</c:v>
                </c:pt>
                <c:pt idx="9">
                  <c:v>Rentas Diversas 11%</c:v>
                </c:pt>
              </c:strCache>
            </c:strRef>
          </c:cat>
          <c:val>
            <c:numRef>
              <c:f>Hoja1!$B$6:$B$15</c:f>
              <c:numCache>
                <c:formatCode>General</c:formatCode>
                <c:ptCount val="10"/>
                <c:pt idx="0">
                  <c:v>19</c:v>
                </c:pt>
                <c:pt idx="1">
                  <c:v>6</c:v>
                </c:pt>
                <c:pt idx="2">
                  <c:v>4</c:v>
                </c:pt>
                <c:pt idx="3">
                  <c:v>19</c:v>
                </c:pt>
                <c:pt idx="4">
                  <c:v>13.5</c:v>
                </c:pt>
                <c:pt idx="5">
                  <c:v>15</c:v>
                </c:pt>
                <c:pt idx="6">
                  <c:v>5</c:v>
                </c:pt>
                <c:pt idx="7">
                  <c:v>1.5</c:v>
                </c:pt>
                <c:pt idx="8">
                  <c:v>6</c:v>
                </c:pt>
                <c:pt idx="9">
                  <c:v>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438344512491459"/>
          <c:y val="7.2319636727034814E-2"/>
          <c:w val="0.26635729561582588"/>
          <c:h val="0.77679159109343299"/>
        </c:manualLayout>
      </c:layout>
      <c:txPr>
        <a:bodyPr/>
        <a:lstStyle/>
        <a:p>
          <a:pPr>
            <a:defRPr lang="es-AR" sz="1200" baseline="0"/>
          </a:pPr>
          <a:endParaRPr lang="es-E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0351E-F497-4022-B3A3-F299090E2411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EA92069-7335-4CF6-8338-ABB8EA1B450B}">
      <dgm:prSet/>
      <dgm:spPr/>
      <dgm:t>
        <a:bodyPr/>
        <a:lstStyle/>
        <a:p>
          <a:pPr rtl="0"/>
          <a:r>
            <a:rPr lang="es-AR" dirty="0" smtClean="0"/>
            <a:t>INDUSTRIA DEL ALUMINIO / METALMECÁNICA.</a:t>
          </a:r>
          <a:endParaRPr lang="es-AR" dirty="0"/>
        </a:p>
      </dgm:t>
    </dgm:pt>
    <dgm:pt modelId="{0001FA36-EB4D-4D5A-8DFE-C5846FE359C6}" type="parTrans" cxnId="{3E38B222-2D93-46EB-AE2E-21DCEF5FD959}">
      <dgm:prSet/>
      <dgm:spPr/>
      <dgm:t>
        <a:bodyPr/>
        <a:lstStyle/>
        <a:p>
          <a:endParaRPr lang="es-AR"/>
        </a:p>
      </dgm:t>
    </dgm:pt>
    <dgm:pt modelId="{5E4532DD-CA44-4315-9A0B-495FCEDCFB1B}" type="sibTrans" cxnId="{3E38B222-2D93-46EB-AE2E-21DCEF5FD959}">
      <dgm:prSet/>
      <dgm:spPr/>
      <dgm:t>
        <a:bodyPr/>
        <a:lstStyle/>
        <a:p>
          <a:endParaRPr lang="es-AR"/>
        </a:p>
      </dgm:t>
    </dgm:pt>
    <dgm:pt modelId="{DB5AF526-F7E8-41B5-B71F-A482B7A5687D}">
      <dgm:prSet/>
      <dgm:spPr/>
      <dgm:t>
        <a:bodyPr/>
        <a:lstStyle/>
        <a:p>
          <a:pPr rtl="0"/>
          <a:r>
            <a:rPr lang="es-AR" dirty="0" smtClean="0"/>
            <a:t>INDUSTRIA DEL TURISMO / Hotelería – Gastronomía – Regionales –Agencias – Servicios de Transporte </a:t>
          </a:r>
          <a:endParaRPr lang="es-AR" dirty="0"/>
        </a:p>
      </dgm:t>
    </dgm:pt>
    <dgm:pt modelId="{CE6CF795-5D57-447B-8D89-F1368B3F2AB5}" type="parTrans" cxnId="{BC979920-0B17-4E6A-9333-4845A7DD770D}">
      <dgm:prSet/>
      <dgm:spPr/>
      <dgm:t>
        <a:bodyPr/>
        <a:lstStyle/>
        <a:p>
          <a:endParaRPr lang="es-AR"/>
        </a:p>
      </dgm:t>
    </dgm:pt>
    <dgm:pt modelId="{C4150A91-B936-4465-8636-78B4CB840CC5}" type="sibTrans" cxnId="{BC979920-0B17-4E6A-9333-4845A7DD770D}">
      <dgm:prSet/>
      <dgm:spPr/>
      <dgm:t>
        <a:bodyPr/>
        <a:lstStyle/>
        <a:p>
          <a:endParaRPr lang="es-AR"/>
        </a:p>
      </dgm:t>
    </dgm:pt>
    <dgm:pt modelId="{A3DA7CBF-B1A3-4E09-B02D-8915A2718979}">
      <dgm:prSet/>
      <dgm:spPr/>
      <dgm:t>
        <a:bodyPr/>
        <a:lstStyle/>
        <a:p>
          <a:pPr rtl="0"/>
          <a:r>
            <a:rPr lang="es-AR" dirty="0" smtClean="0"/>
            <a:t>INDUSTRIA DEL PORFIDO / CERAMICAS</a:t>
          </a:r>
          <a:endParaRPr lang="es-AR" dirty="0"/>
        </a:p>
      </dgm:t>
    </dgm:pt>
    <dgm:pt modelId="{C7B08AA2-AE48-4E81-8565-A1CEE146A0F5}" type="parTrans" cxnId="{29AE9455-1BF0-46C8-A3F0-9E45112740AB}">
      <dgm:prSet/>
      <dgm:spPr/>
      <dgm:t>
        <a:bodyPr/>
        <a:lstStyle/>
        <a:p>
          <a:endParaRPr lang="es-AR"/>
        </a:p>
      </dgm:t>
    </dgm:pt>
    <dgm:pt modelId="{142B72C5-25AA-4EEE-9D93-8A250A7D9282}" type="sibTrans" cxnId="{29AE9455-1BF0-46C8-A3F0-9E45112740AB}">
      <dgm:prSet/>
      <dgm:spPr/>
      <dgm:t>
        <a:bodyPr/>
        <a:lstStyle/>
        <a:p>
          <a:endParaRPr lang="es-AR"/>
        </a:p>
      </dgm:t>
    </dgm:pt>
    <dgm:pt modelId="{00D871CB-7FA6-4C26-9974-09C5044CF105}">
      <dgm:prSet/>
      <dgm:spPr/>
      <dgm:t>
        <a:bodyPr/>
        <a:lstStyle/>
        <a:p>
          <a:pPr rtl="0"/>
          <a:r>
            <a:rPr lang="es-AR" dirty="0" smtClean="0"/>
            <a:t>CONSTRUCCIÓN  / DESARROLLOS INMOB.</a:t>
          </a:r>
          <a:endParaRPr lang="es-AR" dirty="0"/>
        </a:p>
      </dgm:t>
    </dgm:pt>
    <dgm:pt modelId="{BF881403-FA6C-4E8B-B18D-4423B609EA45}" type="parTrans" cxnId="{E9544A16-DF8E-4A45-9F0F-9F4946E5DED7}">
      <dgm:prSet/>
      <dgm:spPr/>
      <dgm:t>
        <a:bodyPr/>
        <a:lstStyle/>
        <a:p>
          <a:endParaRPr lang="es-AR"/>
        </a:p>
      </dgm:t>
    </dgm:pt>
    <dgm:pt modelId="{FB9CCBB2-CB21-474A-8EF8-D10FECF95F57}" type="sibTrans" cxnId="{E9544A16-DF8E-4A45-9F0F-9F4946E5DED7}">
      <dgm:prSet/>
      <dgm:spPr/>
      <dgm:t>
        <a:bodyPr/>
        <a:lstStyle/>
        <a:p>
          <a:endParaRPr lang="es-AR"/>
        </a:p>
      </dgm:t>
    </dgm:pt>
    <dgm:pt modelId="{B5DB348A-6397-436F-A6B2-9806D8841B67}">
      <dgm:prSet/>
      <dgm:spPr/>
      <dgm:t>
        <a:bodyPr/>
        <a:lstStyle/>
        <a:p>
          <a:pPr rtl="0"/>
          <a:endParaRPr lang="es-AR" dirty="0"/>
        </a:p>
      </dgm:t>
    </dgm:pt>
    <dgm:pt modelId="{4689F8CC-D61F-4789-B957-739A54D7FDA4}" type="parTrans" cxnId="{4226B740-0450-4F93-B01B-794DE688E2EF}">
      <dgm:prSet/>
      <dgm:spPr/>
      <dgm:t>
        <a:bodyPr/>
        <a:lstStyle/>
        <a:p>
          <a:endParaRPr lang="es-AR"/>
        </a:p>
      </dgm:t>
    </dgm:pt>
    <dgm:pt modelId="{823983C0-11D9-431F-AFC7-1E4FDAB7CB3E}" type="sibTrans" cxnId="{4226B740-0450-4F93-B01B-794DE688E2EF}">
      <dgm:prSet/>
      <dgm:spPr/>
      <dgm:t>
        <a:bodyPr/>
        <a:lstStyle/>
        <a:p>
          <a:endParaRPr lang="es-AR"/>
        </a:p>
      </dgm:t>
    </dgm:pt>
    <dgm:pt modelId="{B9040B92-4AD1-46D8-9D87-5D3EABB6A962}">
      <dgm:prSet/>
      <dgm:spPr/>
      <dgm:t>
        <a:bodyPr/>
        <a:lstStyle/>
        <a:p>
          <a:pPr rtl="0"/>
          <a:endParaRPr lang="es-AR" dirty="0"/>
        </a:p>
      </dgm:t>
    </dgm:pt>
    <dgm:pt modelId="{0891CE7E-1F09-439F-90E4-7ADD07F2F3FA}" type="parTrans" cxnId="{67E730B8-D0C7-4724-8C3A-BF5090BA4776}">
      <dgm:prSet/>
      <dgm:spPr/>
      <dgm:t>
        <a:bodyPr/>
        <a:lstStyle/>
        <a:p>
          <a:endParaRPr lang="es-AR"/>
        </a:p>
      </dgm:t>
    </dgm:pt>
    <dgm:pt modelId="{E525177F-4E9A-4B8A-BFD0-7F9B72435915}" type="sibTrans" cxnId="{67E730B8-D0C7-4724-8C3A-BF5090BA4776}">
      <dgm:prSet/>
      <dgm:spPr/>
      <dgm:t>
        <a:bodyPr/>
        <a:lstStyle/>
        <a:p>
          <a:endParaRPr lang="es-AR"/>
        </a:p>
      </dgm:t>
    </dgm:pt>
    <dgm:pt modelId="{3910926E-BE5F-4587-8528-A1024077C86A}">
      <dgm:prSet/>
      <dgm:spPr/>
      <dgm:t>
        <a:bodyPr/>
        <a:lstStyle/>
        <a:p>
          <a:pPr rtl="0"/>
          <a:endParaRPr lang="es-AR" dirty="0"/>
        </a:p>
      </dgm:t>
    </dgm:pt>
    <dgm:pt modelId="{383C9B8C-EB84-456C-917E-4A54254F4A29}" type="parTrans" cxnId="{CE416F2B-E7A9-4D93-BCF5-D679885B46D7}">
      <dgm:prSet/>
      <dgm:spPr/>
      <dgm:t>
        <a:bodyPr/>
        <a:lstStyle/>
        <a:p>
          <a:endParaRPr lang="es-AR"/>
        </a:p>
      </dgm:t>
    </dgm:pt>
    <dgm:pt modelId="{2BBBEA8B-3A66-4F92-89E7-C7168470187A}" type="sibTrans" cxnId="{CE416F2B-E7A9-4D93-BCF5-D679885B46D7}">
      <dgm:prSet/>
      <dgm:spPr/>
      <dgm:t>
        <a:bodyPr/>
        <a:lstStyle/>
        <a:p>
          <a:endParaRPr lang="es-AR"/>
        </a:p>
      </dgm:t>
    </dgm:pt>
    <dgm:pt modelId="{EB0C266E-BD25-4449-9A43-B0826D2F63A2}">
      <dgm:prSet/>
      <dgm:spPr/>
      <dgm:t>
        <a:bodyPr/>
        <a:lstStyle/>
        <a:p>
          <a:pPr rtl="0"/>
          <a:r>
            <a:rPr lang="es-AR" dirty="0" smtClean="0"/>
            <a:t>INDUSTRIA DE LA PESCA /</a:t>
          </a:r>
          <a:r>
            <a:rPr lang="es-AR" dirty="0" err="1" smtClean="0"/>
            <a:t>Activ</a:t>
          </a:r>
          <a:r>
            <a:rPr lang="es-AR" dirty="0" smtClean="0"/>
            <a:t>. de servicios.</a:t>
          </a:r>
          <a:endParaRPr lang="es-AR" dirty="0"/>
        </a:p>
      </dgm:t>
    </dgm:pt>
    <dgm:pt modelId="{FD46614E-0063-4A13-B1CB-42829265CC0B}" type="sibTrans" cxnId="{EEFAEC79-7FD0-42BE-8D51-5D996E9108DF}">
      <dgm:prSet/>
      <dgm:spPr/>
      <dgm:t>
        <a:bodyPr/>
        <a:lstStyle/>
        <a:p>
          <a:endParaRPr lang="es-AR"/>
        </a:p>
      </dgm:t>
    </dgm:pt>
    <dgm:pt modelId="{78841A70-ED76-421E-85B5-34DECCE59D0C}" type="parTrans" cxnId="{EEFAEC79-7FD0-42BE-8D51-5D996E9108DF}">
      <dgm:prSet/>
      <dgm:spPr/>
      <dgm:t>
        <a:bodyPr/>
        <a:lstStyle/>
        <a:p>
          <a:endParaRPr lang="es-AR"/>
        </a:p>
      </dgm:t>
    </dgm:pt>
    <dgm:pt modelId="{73BF7E21-6889-4802-B6C3-54BEC06C7C38}" type="pres">
      <dgm:prSet presAssocID="{7E20351E-F497-4022-B3A3-F299090E241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43D84C22-7683-45A1-A65F-323D773162C1}" type="pres">
      <dgm:prSet presAssocID="{7E20351E-F497-4022-B3A3-F299090E2411}" presName="dummyMaxCanvas" presStyleCnt="0">
        <dgm:presLayoutVars/>
      </dgm:prSet>
      <dgm:spPr/>
    </dgm:pt>
    <dgm:pt modelId="{37DAEB53-FBC2-4021-A0B8-FA89BEBC8811}" type="pres">
      <dgm:prSet presAssocID="{7E20351E-F497-4022-B3A3-F299090E241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04F6AFF-74C2-4B63-B174-FCAC877126FB}" type="pres">
      <dgm:prSet presAssocID="{7E20351E-F497-4022-B3A3-F299090E241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42B5AF3-046B-49BD-B7A1-B19B7DADE3DC}" type="pres">
      <dgm:prSet presAssocID="{7E20351E-F497-4022-B3A3-F299090E2411}" presName="FiveNodes_3" presStyleLbl="node1" presStyleIdx="2" presStyleCnt="5" custAng="0" custLinFactNeighborX="-731" custLinFactNeighborY="547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AA33C82-CC02-46B9-BB0D-8817ECDC1F09}" type="pres">
      <dgm:prSet presAssocID="{7E20351E-F497-4022-B3A3-F299090E241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424634A-41D5-4C51-AB51-1882AC5ECC0B}" type="pres">
      <dgm:prSet presAssocID="{7E20351E-F497-4022-B3A3-F299090E241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10E35F8-727A-4385-AB63-F951768DA2D9}" type="pres">
      <dgm:prSet presAssocID="{7E20351E-F497-4022-B3A3-F299090E241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D62C57E-C010-4F8C-9FEC-BA12C0EB2C51}" type="pres">
      <dgm:prSet presAssocID="{7E20351E-F497-4022-B3A3-F299090E241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20E8CFC-D667-4EB5-82D2-08357F3D92A3}" type="pres">
      <dgm:prSet presAssocID="{7E20351E-F497-4022-B3A3-F299090E241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599D5B-3919-474D-9A5E-656BA92554CB}" type="pres">
      <dgm:prSet presAssocID="{7E20351E-F497-4022-B3A3-F299090E241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155D86B-0986-47B7-BE14-70748AE33408}" type="pres">
      <dgm:prSet presAssocID="{7E20351E-F497-4022-B3A3-F299090E241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FC4CA93-DE46-4E1B-B65C-ED25C15FA07F}" type="pres">
      <dgm:prSet presAssocID="{7E20351E-F497-4022-B3A3-F299090E241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9DD5930-791D-436E-A4E7-A6BDBF935435}" type="pres">
      <dgm:prSet presAssocID="{7E20351E-F497-4022-B3A3-F299090E241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418F4E-6185-4312-8581-F33227CFBDEE}" type="pres">
      <dgm:prSet presAssocID="{7E20351E-F497-4022-B3A3-F299090E241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91298D6-5E51-4BC1-A783-9EF58262E68D}" type="pres">
      <dgm:prSet presAssocID="{7E20351E-F497-4022-B3A3-F299090E241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E38B222-2D93-46EB-AE2E-21DCEF5FD959}" srcId="{7E20351E-F497-4022-B3A3-F299090E2411}" destId="{2EA92069-7335-4CF6-8338-ABB8EA1B450B}" srcOrd="0" destOrd="0" parTransId="{0001FA36-EB4D-4D5A-8DFE-C5846FE359C6}" sibTransId="{5E4532DD-CA44-4315-9A0B-495FCEDCFB1B}"/>
    <dgm:cxn modelId="{750AD33E-CCFC-48EE-BEAC-36F119FC2604}" type="presOf" srcId="{7E20351E-F497-4022-B3A3-F299090E2411}" destId="{73BF7E21-6889-4802-B6C3-54BEC06C7C38}" srcOrd="0" destOrd="0" presId="urn:microsoft.com/office/officeart/2005/8/layout/vProcess5"/>
    <dgm:cxn modelId="{27A1E415-53EA-4FDB-9EF3-5702F2F3E90F}" type="presOf" srcId="{5E4532DD-CA44-4315-9A0B-495FCEDCFB1B}" destId="{A10E35F8-727A-4385-AB63-F951768DA2D9}" srcOrd="0" destOrd="0" presId="urn:microsoft.com/office/officeart/2005/8/layout/vProcess5"/>
    <dgm:cxn modelId="{F35E5E01-8DB8-46D9-9855-128279861D6A}" type="presOf" srcId="{2EA92069-7335-4CF6-8338-ABB8EA1B450B}" destId="{37DAEB53-FBC2-4021-A0B8-FA89BEBC8811}" srcOrd="0" destOrd="0" presId="urn:microsoft.com/office/officeart/2005/8/layout/vProcess5"/>
    <dgm:cxn modelId="{CE416F2B-E7A9-4D93-BCF5-D679885B46D7}" srcId="{7E20351E-F497-4022-B3A3-F299090E2411}" destId="{3910926E-BE5F-4587-8528-A1024077C86A}" srcOrd="7" destOrd="0" parTransId="{383C9B8C-EB84-456C-917E-4A54254F4A29}" sibTransId="{2BBBEA8B-3A66-4F92-89E7-C7168470187A}"/>
    <dgm:cxn modelId="{16122C9D-CFF6-4662-848F-8C39B48F588F}" type="presOf" srcId="{DB5AF526-F7E8-41B5-B71F-A482B7A5687D}" destId="{F42B5AF3-046B-49BD-B7A1-B19B7DADE3DC}" srcOrd="0" destOrd="0" presId="urn:microsoft.com/office/officeart/2005/8/layout/vProcess5"/>
    <dgm:cxn modelId="{EEFAEC79-7FD0-42BE-8D51-5D996E9108DF}" srcId="{7E20351E-F497-4022-B3A3-F299090E2411}" destId="{EB0C266E-BD25-4449-9A43-B0826D2F63A2}" srcOrd="1" destOrd="0" parTransId="{78841A70-ED76-421E-85B5-34DECCE59D0C}" sibTransId="{FD46614E-0063-4A13-B1CB-42829265CC0B}"/>
    <dgm:cxn modelId="{E26F5C78-A433-479F-B5EB-2843C9309430}" type="presOf" srcId="{A3DA7CBF-B1A3-4E09-B02D-8915A2718979}" destId="{29418F4E-6185-4312-8581-F33227CFBDEE}" srcOrd="1" destOrd="0" presId="urn:microsoft.com/office/officeart/2005/8/layout/vProcess5"/>
    <dgm:cxn modelId="{048C4B53-EB63-403A-BBF0-80D13B0DF398}" type="presOf" srcId="{EB0C266E-BD25-4449-9A43-B0826D2F63A2}" destId="{304F6AFF-74C2-4B63-B174-FCAC877126FB}" srcOrd="0" destOrd="0" presId="urn:microsoft.com/office/officeart/2005/8/layout/vProcess5"/>
    <dgm:cxn modelId="{9A827611-6CD5-4DFA-BD19-E64CE7434372}" type="presOf" srcId="{00D871CB-7FA6-4C26-9974-09C5044CF105}" destId="{791298D6-5E51-4BC1-A783-9EF58262E68D}" srcOrd="1" destOrd="0" presId="urn:microsoft.com/office/officeart/2005/8/layout/vProcess5"/>
    <dgm:cxn modelId="{E9544A16-DF8E-4A45-9F0F-9F4946E5DED7}" srcId="{7E20351E-F497-4022-B3A3-F299090E2411}" destId="{00D871CB-7FA6-4C26-9974-09C5044CF105}" srcOrd="4" destOrd="0" parTransId="{BF881403-FA6C-4E8B-B18D-4423B609EA45}" sibTransId="{FB9CCBB2-CB21-474A-8EF8-D10FECF95F57}"/>
    <dgm:cxn modelId="{5EDC6AAF-8708-4609-B03E-780AC210D8DA}" type="presOf" srcId="{DB5AF526-F7E8-41B5-B71F-A482B7A5687D}" destId="{19DD5930-791D-436E-A4E7-A6BDBF935435}" srcOrd="1" destOrd="0" presId="urn:microsoft.com/office/officeart/2005/8/layout/vProcess5"/>
    <dgm:cxn modelId="{055278D5-7A0E-4C55-AB0E-5378723198EC}" type="presOf" srcId="{2EA92069-7335-4CF6-8338-ABB8EA1B450B}" destId="{B155D86B-0986-47B7-BE14-70748AE33408}" srcOrd="1" destOrd="0" presId="urn:microsoft.com/office/officeart/2005/8/layout/vProcess5"/>
    <dgm:cxn modelId="{29AE9455-1BF0-46C8-A3F0-9E45112740AB}" srcId="{7E20351E-F497-4022-B3A3-F299090E2411}" destId="{A3DA7CBF-B1A3-4E09-B02D-8915A2718979}" srcOrd="3" destOrd="0" parTransId="{C7B08AA2-AE48-4E81-8565-A1CEE146A0F5}" sibTransId="{142B72C5-25AA-4EEE-9D93-8A250A7D9282}"/>
    <dgm:cxn modelId="{4226B740-0450-4F93-B01B-794DE688E2EF}" srcId="{7E20351E-F497-4022-B3A3-F299090E2411}" destId="{B5DB348A-6397-436F-A6B2-9806D8841B67}" srcOrd="5" destOrd="0" parTransId="{4689F8CC-D61F-4789-B957-739A54D7FDA4}" sibTransId="{823983C0-11D9-431F-AFC7-1E4FDAB7CB3E}"/>
    <dgm:cxn modelId="{00EB16D3-4F8A-4D9D-A114-25EA728B0914}" type="presOf" srcId="{142B72C5-25AA-4EEE-9D93-8A250A7D9282}" destId="{7B599D5B-3919-474D-9A5E-656BA92554CB}" srcOrd="0" destOrd="0" presId="urn:microsoft.com/office/officeart/2005/8/layout/vProcess5"/>
    <dgm:cxn modelId="{BC979920-0B17-4E6A-9333-4845A7DD770D}" srcId="{7E20351E-F497-4022-B3A3-F299090E2411}" destId="{DB5AF526-F7E8-41B5-B71F-A482B7A5687D}" srcOrd="2" destOrd="0" parTransId="{CE6CF795-5D57-447B-8D89-F1368B3F2AB5}" sibTransId="{C4150A91-B936-4465-8636-78B4CB840CC5}"/>
    <dgm:cxn modelId="{F543128B-EA21-49A2-B192-17242D7ABF66}" type="presOf" srcId="{FD46614E-0063-4A13-B1CB-42829265CC0B}" destId="{BD62C57E-C010-4F8C-9FEC-BA12C0EB2C51}" srcOrd="0" destOrd="0" presId="urn:microsoft.com/office/officeart/2005/8/layout/vProcess5"/>
    <dgm:cxn modelId="{67E730B8-D0C7-4724-8C3A-BF5090BA4776}" srcId="{7E20351E-F497-4022-B3A3-F299090E2411}" destId="{B9040B92-4AD1-46D8-9D87-5D3EABB6A962}" srcOrd="6" destOrd="0" parTransId="{0891CE7E-1F09-439F-90E4-7ADD07F2F3FA}" sibTransId="{E525177F-4E9A-4B8A-BFD0-7F9B72435915}"/>
    <dgm:cxn modelId="{98D41EAA-835D-4789-A003-5D58429EC7D2}" type="presOf" srcId="{00D871CB-7FA6-4C26-9974-09C5044CF105}" destId="{0424634A-41D5-4C51-AB51-1882AC5ECC0B}" srcOrd="0" destOrd="0" presId="urn:microsoft.com/office/officeart/2005/8/layout/vProcess5"/>
    <dgm:cxn modelId="{9C84DFC0-796E-492C-A2D8-7A2EF3583881}" type="presOf" srcId="{A3DA7CBF-B1A3-4E09-B02D-8915A2718979}" destId="{7AA33C82-CC02-46B9-BB0D-8817ECDC1F09}" srcOrd="0" destOrd="0" presId="urn:microsoft.com/office/officeart/2005/8/layout/vProcess5"/>
    <dgm:cxn modelId="{7C85B29A-E9BE-46FF-BAB5-A9FE275626E7}" type="presOf" srcId="{EB0C266E-BD25-4449-9A43-B0826D2F63A2}" destId="{7FC4CA93-DE46-4E1B-B65C-ED25C15FA07F}" srcOrd="1" destOrd="0" presId="urn:microsoft.com/office/officeart/2005/8/layout/vProcess5"/>
    <dgm:cxn modelId="{9DDA7164-1617-46D6-A096-F914B807F9DA}" type="presOf" srcId="{C4150A91-B936-4465-8636-78B4CB840CC5}" destId="{420E8CFC-D667-4EB5-82D2-08357F3D92A3}" srcOrd="0" destOrd="0" presId="urn:microsoft.com/office/officeart/2005/8/layout/vProcess5"/>
    <dgm:cxn modelId="{0C9A32C2-6FBC-4E6C-A8F5-6A65DB085201}" type="presParOf" srcId="{73BF7E21-6889-4802-B6C3-54BEC06C7C38}" destId="{43D84C22-7683-45A1-A65F-323D773162C1}" srcOrd="0" destOrd="0" presId="urn:microsoft.com/office/officeart/2005/8/layout/vProcess5"/>
    <dgm:cxn modelId="{7505FC8B-5A79-4F2D-9706-29AE84A7EAE7}" type="presParOf" srcId="{73BF7E21-6889-4802-B6C3-54BEC06C7C38}" destId="{37DAEB53-FBC2-4021-A0B8-FA89BEBC8811}" srcOrd="1" destOrd="0" presId="urn:microsoft.com/office/officeart/2005/8/layout/vProcess5"/>
    <dgm:cxn modelId="{16B689B2-471E-45ED-AE69-5D9F7314C2CF}" type="presParOf" srcId="{73BF7E21-6889-4802-B6C3-54BEC06C7C38}" destId="{304F6AFF-74C2-4B63-B174-FCAC877126FB}" srcOrd="2" destOrd="0" presId="urn:microsoft.com/office/officeart/2005/8/layout/vProcess5"/>
    <dgm:cxn modelId="{93F624D8-4441-4DFE-8968-43791DDDB7A9}" type="presParOf" srcId="{73BF7E21-6889-4802-B6C3-54BEC06C7C38}" destId="{F42B5AF3-046B-49BD-B7A1-B19B7DADE3DC}" srcOrd="3" destOrd="0" presId="urn:microsoft.com/office/officeart/2005/8/layout/vProcess5"/>
    <dgm:cxn modelId="{13AAAD88-5D05-4741-B28F-32B5DADEA027}" type="presParOf" srcId="{73BF7E21-6889-4802-B6C3-54BEC06C7C38}" destId="{7AA33C82-CC02-46B9-BB0D-8817ECDC1F09}" srcOrd="4" destOrd="0" presId="urn:microsoft.com/office/officeart/2005/8/layout/vProcess5"/>
    <dgm:cxn modelId="{01A80524-C816-40B0-BA38-8A11D2E10C59}" type="presParOf" srcId="{73BF7E21-6889-4802-B6C3-54BEC06C7C38}" destId="{0424634A-41D5-4C51-AB51-1882AC5ECC0B}" srcOrd="5" destOrd="0" presId="urn:microsoft.com/office/officeart/2005/8/layout/vProcess5"/>
    <dgm:cxn modelId="{DD51A0F8-5A40-41A0-B390-EFFB0BFB2D61}" type="presParOf" srcId="{73BF7E21-6889-4802-B6C3-54BEC06C7C38}" destId="{A10E35F8-727A-4385-AB63-F951768DA2D9}" srcOrd="6" destOrd="0" presId="urn:microsoft.com/office/officeart/2005/8/layout/vProcess5"/>
    <dgm:cxn modelId="{81A61F04-1FEE-44DC-AA8A-120FCF6F466B}" type="presParOf" srcId="{73BF7E21-6889-4802-B6C3-54BEC06C7C38}" destId="{BD62C57E-C010-4F8C-9FEC-BA12C0EB2C51}" srcOrd="7" destOrd="0" presId="urn:microsoft.com/office/officeart/2005/8/layout/vProcess5"/>
    <dgm:cxn modelId="{643D65BE-524D-4ADC-8BB7-403C30659F26}" type="presParOf" srcId="{73BF7E21-6889-4802-B6C3-54BEC06C7C38}" destId="{420E8CFC-D667-4EB5-82D2-08357F3D92A3}" srcOrd="8" destOrd="0" presId="urn:microsoft.com/office/officeart/2005/8/layout/vProcess5"/>
    <dgm:cxn modelId="{61810409-DEC1-4042-B05A-E3DD3AF70E3F}" type="presParOf" srcId="{73BF7E21-6889-4802-B6C3-54BEC06C7C38}" destId="{7B599D5B-3919-474D-9A5E-656BA92554CB}" srcOrd="9" destOrd="0" presId="urn:microsoft.com/office/officeart/2005/8/layout/vProcess5"/>
    <dgm:cxn modelId="{F50D9DBB-B3B9-40CF-B582-48BCA2A4756B}" type="presParOf" srcId="{73BF7E21-6889-4802-B6C3-54BEC06C7C38}" destId="{B155D86B-0986-47B7-BE14-70748AE33408}" srcOrd="10" destOrd="0" presId="urn:microsoft.com/office/officeart/2005/8/layout/vProcess5"/>
    <dgm:cxn modelId="{9D97CC7B-47A9-47D7-ABEA-D63E8F069292}" type="presParOf" srcId="{73BF7E21-6889-4802-B6C3-54BEC06C7C38}" destId="{7FC4CA93-DE46-4E1B-B65C-ED25C15FA07F}" srcOrd="11" destOrd="0" presId="urn:microsoft.com/office/officeart/2005/8/layout/vProcess5"/>
    <dgm:cxn modelId="{3BC9987A-CC1B-4B19-BEDD-5360DC5B9B3B}" type="presParOf" srcId="{73BF7E21-6889-4802-B6C3-54BEC06C7C38}" destId="{19DD5930-791D-436E-A4E7-A6BDBF935435}" srcOrd="12" destOrd="0" presId="urn:microsoft.com/office/officeart/2005/8/layout/vProcess5"/>
    <dgm:cxn modelId="{B35B33A4-65DF-403C-A721-2CD785F2CD2A}" type="presParOf" srcId="{73BF7E21-6889-4802-B6C3-54BEC06C7C38}" destId="{29418F4E-6185-4312-8581-F33227CFBDEE}" srcOrd="13" destOrd="0" presId="urn:microsoft.com/office/officeart/2005/8/layout/vProcess5"/>
    <dgm:cxn modelId="{FBD31572-9210-477B-B7FB-FC596A1A416C}" type="presParOf" srcId="{73BF7E21-6889-4802-B6C3-54BEC06C7C38}" destId="{791298D6-5E51-4BC1-A783-9EF58262E68D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18ED07-1912-401D-BA14-0DC04975863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1A0A6F2-80C1-4595-8087-844D7293EEF2}">
      <dgm:prSet phldrT="[Texto]" custT="1"/>
      <dgm:spPr/>
      <dgm:t>
        <a:bodyPr/>
        <a:lstStyle/>
        <a:p>
          <a:r>
            <a:rPr lang="es-AR" sz="1400" b="1" dirty="0" smtClean="0">
              <a:solidFill>
                <a:schemeClr val="tx1"/>
              </a:solidFill>
            </a:rPr>
            <a:t>Dir. General de Rentas</a:t>
          </a:r>
          <a:endParaRPr lang="es-AR" sz="1400" b="1" dirty="0">
            <a:solidFill>
              <a:schemeClr val="tx1"/>
            </a:solidFill>
          </a:endParaRPr>
        </a:p>
      </dgm:t>
    </dgm:pt>
    <dgm:pt modelId="{1FBC0FAC-AA42-4222-9D5C-220570627CB3}" type="parTrans" cxnId="{D1B5E3FD-B261-4E4C-9335-83A5C8E87ED9}">
      <dgm:prSet/>
      <dgm:spPr/>
      <dgm:t>
        <a:bodyPr/>
        <a:lstStyle/>
        <a:p>
          <a:endParaRPr lang="es-AR"/>
        </a:p>
      </dgm:t>
    </dgm:pt>
    <dgm:pt modelId="{E5E4464C-95CA-4FF1-A50D-91506716F6FB}" type="sibTrans" cxnId="{D1B5E3FD-B261-4E4C-9335-83A5C8E87ED9}">
      <dgm:prSet/>
      <dgm:spPr/>
      <dgm:t>
        <a:bodyPr/>
        <a:lstStyle/>
        <a:p>
          <a:endParaRPr lang="es-AR"/>
        </a:p>
      </dgm:t>
    </dgm:pt>
    <dgm:pt modelId="{D5E9D7D9-49A6-4B7D-86C0-9AAA75935CAE}">
      <dgm:prSet phldrT="[Texto]" custT="1"/>
      <dgm:spPr/>
      <dgm:t>
        <a:bodyPr/>
        <a:lstStyle/>
        <a:p>
          <a:r>
            <a:rPr lang="es-AR" sz="1200" dirty="0" smtClean="0"/>
            <a:t>FISC. EXTERNA</a:t>
          </a:r>
          <a:endParaRPr lang="es-AR" sz="1200" dirty="0"/>
        </a:p>
      </dgm:t>
    </dgm:pt>
    <dgm:pt modelId="{D178B079-855F-4C7E-A1D0-DFDBCEFCA3AD}" type="parTrans" cxnId="{DF2127BE-DD6B-4AEA-BE12-6C21343FD4B7}">
      <dgm:prSet/>
      <dgm:spPr/>
      <dgm:t>
        <a:bodyPr/>
        <a:lstStyle/>
        <a:p>
          <a:endParaRPr lang="es-AR"/>
        </a:p>
      </dgm:t>
    </dgm:pt>
    <dgm:pt modelId="{0D57AD90-8230-405F-A1A0-92B3299BD51D}" type="sibTrans" cxnId="{DF2127BE-DD6B-4AEA-BE12-6C21343FD4B7}">
      <dgm:prSet/>
      <dgm:spPr/>
      <dgm:t>
        <a:bodyPr/>
        <a:lstStyle/>
        <a:p>
          <a:endParaRPr lang="es-AR"/>
        </a:p>
      </dgm:t>
    </dgm:pt>
    <dgm:pt modelId="{633AF7BB-869C-4A31-9ACF-0437827BED5F}">
      <dgm:prSet phldrT="[Texto]" custT="1"/>
      <dgm:spPr/>
      <dgm:t>
        <a:bodyPr/>
        <a:lstStyle/>
        <a:p>
          <a:r>
            <a:rPr lang="es-AR" sz="800" dirty="0" smtClean="0"/>
            <a:t>INGRESO </a:t>
          </a:r>
          <a:r>
            <a:rPr lang="es-AR" sz="1200" dirty="0" smtClean="0"/>
            <a:t>BRUTOS</a:t>
          </a:r>
          <a:r>
            <a:rPr lang="es-AR" sz="800" dirty="0" smtClean="0"/>
            <a:t> / COMERCIO</a:t>
          </a:r>
          <a:endParaRPr lang="es-AR" sz="800" dirty="0"/>
        </a:p>
      </dgm:t>
    </dgm:pt>
    <dgm:pt modelId="{D7C6C5C7-353C-4C1E-828F-3149AF60A0A7}" type="parTrans" cxnId="{045A5165-CCF0-43D7-84F5-7A2EEFE3660F}">
      <dgm:prSet/>
      <dgm:spPr/>
      <dgm:t>
        <a:bodyPr/>
        <a:lstStyle/>
        <a:p>
          <a:endParaRPr lang="es-AR"/>
        </a:p>
      </dgm:t>
    </dgm:pt>
    <dgm:pt modelId="{69894293-9641-4DD0-883B-8F82810EBFA4}" type="sibTrans" cxnId="{045A5165-CCF0-43D7-84F5-7A2EEFE3660F}">
      <dgm:prSet/>
      <dgm:spPr/>
      <dgm:t>
        <a:bodyPr/>
        <a:lstStyle/>
        <a:p>
          <a:endParaRPr lang="es-AR"/>
        </a:p>
      </dgm:t>
    </dgm:pt>
    <dgm:pt modelId="{DBB1EF6C-8D43-4667-BCA9-C4F4266B2F08}">
      <dgm:prSet phldrT="[Texto]" custT="1"/>
      <dgm:spPr/>
      <dgm:t>
        <a:bodyPr/>
        <a:lstStyle/>
        <a:p>
          <a:r>
            <a:rPr lang="es-AR" sz="1200" dirty="0" smtClean="0"/>
            <a:t>INMOBILIARIO</a:t>
          </a:r>
          <a:r>
            <a:rPr lang="es-AR" sz="800" dirty="0" smtClean="0"/>
            <a:t> /AUTOMOTOR</a:t>
          </a:r>
          <a:endParaRPr lang="es-AR" sz="800" dirty="0"/>
        </a:p>
      </dgm:t>
    </dgm:pt>
    <dgm:pt modelId="{E7979F9F-4A4D-4F50-8007-48E308085D06}" type="parTrans" cxnId="{98646D5F-8FA7-43C8-B5CB-BFF72A1B4C30}">
      <dgm:prSet/>
      <dgm:spPr/>
      <dgm:t>
        <a:bodyPr/>
        <a:lstStyle/>
        <a:p>
          <a:endParaRPr lang="es-AR"/>
        </a:p>
      </dgm:t>
    </dgm:pt>
    <dgm:pt modelId="{4672F81A-4410-490C-9495-AAB8A8771045}" type="sibTrans" cxnId="{98646D5F-8FA7-43C8-B5CB-BFF72A1B4C30}">
      <dgm:prSet/>
      <dgm:spPr/>
      <dgm:t>
        <a:bodyPr/>
        <a:lstStyle/>
        <a:p>
          <a:endParaRPr lang="es-AR"/>
        </a:p>
      </dgm:t>
    </dgm:pt>
    <dgm:pt modelId="{7BD60595-31CB-4A57-B618-872A2C36B5BE}">
      <dgm:prSet phldrT="[Texto]" custT="1"/>
      <dgm:spPr/>
      <dgm:t>
        <a:bodyPr/>
        <a:lstStyle/>
        <a:p>
          <a:r>
            <a:rPr lang="es-AR" sz="800" dirty="0" smtClean="0"/>
            <a:t>OBRAS AL </a:t>
          </a:r>
          <a:r>
            <a:rPr lang="es-AR" sz="1200" dirty="0" smtClean="0"/>
            <a:t>FRENTISTA</a:t>
          </a:r>
          <a:endParaRPr lang="es-AR" sz="1200" dirty="0"/>
        </a:p>
      </dgm:t>
    </dgm:pt>
    <dgm:pt modelId="{F4BEA49E-DDAD-4EDF-BA39-40E5CBAD567D}" type="parTrans" cxnId="{6E9490E8-0C4B-4A70-887F-4B2E51B92441}">
      <dgm:prSet/>
      <dgm:spPr/>
      <dgm:t>
        <a:bodyPr/>
        <a:lstStyle/>
        <a:p>
          <a:endParaRPr lang="es-AR"/>
        </a:p>
      </dgm:t>
    </dgm:pt>
    <dgm:pt modelId="{72C20EDE-BBF4-4811-AD09-DA484DE09FCC}" type="sibTrans" cxnId="{6E9490E8-0C4B-4A70-887F-4B2E51B92441}">
      <dgm:prSet/>
      <dgm:spPr/>
      <dgm:t>
        <a:bodyPr/>
        <a:lstStyle/>
        <a:p>
          <a:endParaRPr lang="es-AR"/>
        </a:p>
      </dgm:t>
    </dgm:pt>
    <dgm:pt modelId="{CFF19880-B0DA-4CDB-ABEB-5435E0F1861C}">
      <dgm:prSet phldrT="[Texto]"/>
      <dgm:spPr/>
      <dgm:t>
        <a:bodyPr/>
        <a:lstStyle/>
        <a:p>
          <a:r>
            <a:rPr lang="es-AR" dirty="0" smtClean="0"/>
            <a:t>CONVENIOS.</a:t>
          </a:r>
          <a:endParaRPr lang="es-AR" dirty="0"/>
        </a:p>
      </dgm:t>
    </dgm:pt>
    <dgm:pt modelId="{45D83B52-D5A4-4DDB-A78A-696DA38F099E}" type="parTrans" cxnId="{F4AEEB48-1D27-4663-925F-EC897A00A565}">
      <dgm:prSet/>
      <dgm:spPr/>
      <dgm:t>
        <a:bodyPr/>
        <a:lstStyle/>
        <a:p>
          <a:endParaRPr lang="es-AR"/>
        </a:p>
      </dgm:t>
    </dgm:pt>
    <dgm:pt modelId="{CBE419DC-FD36-449D-9768-85D9418BB5C0}" type="sibTrans" cxnId="{F4AEEB48-1D27-4663-925F-EC897A00A565}">
      <dgm:prSet/>
      <dgm:spPr/>
      <dgm:t>
        <a:bodyPr/>
        <a:lstStyle/>
        <a:p>
          <a:endParaRPr lang="es-AR"/>
        </a:p>
      </dgm:t>
    </dgm:pt>
    <dgm:pt modelId="{5E5975A2-1473-4732-A90D-9C31FF569AEB}">
      <dgm:prSet phldrT="[Texto]" custT="1"/>
      <dgm:spPr/>
      <dgm:t>
        <a:bodyPr/>
        <a:lstStyle/>
        <a:p>
          <a:r>
            <a:rPr lang="es-AR" sz="800" dirty="0" smtClean="0"/>
            <a:t>AUDITORIAS DE CUENTAS </a:t>
          </a:r>
          <a:r>
            <a:rPr lang="es-AR" sz="1200" dirty="0" smtClean="0"/>
            <a:t>CORRIENTES</a:t>
          </a:r>
          <a:r>
            <a:rPr lang="es-AR" sz="800" dirty="0" smtClean="0"/>
            <a:t>.</a:t>
          </a:r>
          <a:endParaRPr lang="es-AR" sz="800" dirty="0"/>
        </a:p>
      </dgm:t>
    </dgm:pt>
    <dgm:pt modelId="{BE6D23CB-8E40-40B4-BBFE-38207D350B69}" type="parTrans" cxnId="{0A80AC57-2DD0-4059-94F2-65FB7F4B2583}">
      <dgm:prSet/>
      <dgm:spPr/>
      <dgm:t>
        <a:bodyPr/>
        <a:lstStyle/>
        <a:p>
          <a:endParaRPr lang="es-AR"/>
        </a:p>
      </dgm:t>
    </dgm:pt>
    <dgm:pt modelId="{518C265D-4023-40D1-A80E-2BD4DFF7B0D8}" type="sibTrans" cxnId="{0A80AC57-2DD0-4059-94F2-65FB7F4B2583}">
      <dgm:prSet/>
      <dgm:spPr/>
      <dgm:t>
        <a:bodyPr/>
        <a:lstStyle/>
        <a:p>
          <a:endParaRPr lang="es-AR"/>
        </a:p>
      </dgm:t>
    </dgm:pt>
    <dgm:pt modelId="{DA1417F9-55FB-406B-AE0A-20BB77794766}">
      <dgm:prSet phldrT="[Texto]"/>
      <dgm:spPr/>
      <dgm:t>
        <a:bodyPr/>
        <a:lstStyle/>
        <a:p>
          <a:r>
            <a:rPr lang="es-AR" dirty="0" smtClean="0"/>
            <a:t>ABASTO</a:t>
          </a:r>
          <a:endParaRPr lang="es-AR" dirty="0"/>
        </a:p>
      </dgm:t>
    </dgm:pt>
    <dgm:pt modelId="{9A809906-7D72-4A73-9F23-4569D00E2CEB}" type="parTrans" cxnId="{31C62B25-6908-4B84-B2C0-C9AE8BA28385}">
      <dgm:prSet/>
      <dgm:spPr/>
      <dgm:t>
        <a:bodyPr/>
        <a:lstStyle/>
        <a:p>
          <a:endParaRPr lang="es-AR"/>
        </a:p>
      </dgm:t>
    </dgm:pt>
    <dgm:pt modelId="{F375CF03-4A44-458B-BD9E-85982EF1655C}" type="sibTrans" cxnId="{31C62B25-6908-4B84-B2C0-C9AE8BA28385}">
      <dgm:prSet/>
      <dgm:spPr/>
      <dgm:t>
        <a:bodyPr/>
        <a:lstStyle/>
        <a:p>
          <a:endParaRPr lang="es-AR"/>
        </a:p>
      </dgm:t>
    </dgm:pt>
    <dgm:pt modelId="{6721656D-B694-49DA-8536-F7C6D8E44D10}">
      <dgm:prSet phldrT="[Texto]" custT="1"/>
      <dgm:spPr/>
      <dgm:t>
        <a:bodyPr/>
        <a:lstStyle/>
        <a:p>
          <a:r>
            <a:rPr lang="es-AR" sz="1200" dirty="0" smtClean="0"/>
            <a:t>EJECUCIONES</a:t>
          </a:r>
          <a:r>
            <a:rPr lang="es-AR" sz="800" dirty="0" smtClean="0"/>
            <a:t> FISCALES</a:t>
          </a:r>
          <a:endParaRPr lang="es-AR" sz="800" dirty="0"/>
        </a:p>
      </dgm:t>
    </dgm:pt>
    <dgm:pt modelId="{1BEE0953-C4FA-4498-A289-C4313D038184}" type="parTrans" cxnId="{64AF0187-84A5-4A3D-981A-8D9570F92A55}">
      <dgm:prSet/>
      <dgm:spPr/>
      <dgm:t>
        <a:bodyPr/>
        <a:lstStyle/>
        <a:p>
          <a:endParaRPr lang="es-AR"/>
        </a:p>
      </dgm:t>
    </dgm:pt>
    <dgm:pt modelId="{2D7F69B5-7AA0-4150-B4A0-A2B3F5F8FFC9}" type="sibTrans" cxnId="{64AF0187-84A5-4A3D-981A-8D9570F92A55}">
      <dgm:prSet/>
      <dgm:spPr/>
      <dgm:t>
        <a:bodyPr/>
        <a:lstStyle/>
        <a:p>
          <a:endParaRPr lang="es-AR"/>
        </a:p>
      </dgm:t>
    </dgm:pt>
    <dgm:pt modelId="{DE2AAA37-998D-4C0A-BC6C-F39688FEB297}">
      <dgm:prSet phldrT="[Texto]" custT="1"/>
      <dgm:spPr/>
      <dgm:t>
        <a:bodyPr/>
        <a:lstStyle/>
        <a:p>
          <a:r>
            <a:rPr lang="es-AR" sz="800" dirty="0" smtClean="0"/>
            <a:t>CENTRO </a:t>
          </a:r>
          <a:r>
            <a:rPr lang="es-AR" sz="1200" dirty="0" smtClean="0"/>
            <a:t>ATENCIÓN</a:t>
          </a:r>
          <a:r>
            <a:rPr lang="es-AR" sz="800" dirty="0" smtClean="0"/>
            <a:t> AL CLIENTE</a:t>
          </a:r>
          <a:endParaRPr lang="es-AR" sz="800" dirty="0"/>
        </a:p>
      </dgm:t>
    </dgm:pt>
    <dgm:pt modelId="{22F07828-97AB-40FB-B7C1-90A42DE73693}" type="parTrans" cxnId="{9B8C7ADD-C4BE-43F5-A42A-AAF967C8DFF0}">
      <dgm:prSet/>
      <dgm:spPr/>
      <dgm:t>
        <a:bodyPr/>
        <a:lstStyle/>
        <a:p>
          <a:endParaRPr lang="es-AR"/>
        </a:p>
      </dgm:t>
    </dgm:pt>
    <dgm:pt modelId="{AE9F511C-7DC6-4120-A034-484541AFFB32}" type="sibTrans" cxnId="{9B8C7ADD-C4BE-43F5-A42A-AAF967C8DFF0}">
      <dgm:prSet/>
      <dgm:spPr/>
      <dgm:t>
        <a:bodyPr/>
        <a:lstStyle/>
        <a:p>
          <a:endParaRPr lang="es-AR"/>
        </a:p>
      </dgm:t>
    </dgm:pt>
    <dgm:pt modelId="{FFEF68FC-3883-4040-9D09-B657FD58E8DE}" type="pres">
      <dgm:prSet presAssocID="{6418ED07-1912-401D-BA14-0DC04975863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4ED9E28E-E72B-49FF-912D-49DCF43D4560}" type="pres">
      <dgm:prSet presAssocID="{B1A0A6F2-80C1-4595-8087-844D7293EEF2}" presName="centerShape" presStyleLbl="node0" presStyleIdx="0" presStyleCnt="1"/>
      <dgm:spPr/>
      <dgm:t>
        <a:bodyPr/>
        <a:lstStyle/>
        <a:p>
          <a:endParaRPr lang="es-AR"/>
        </a:p>
      </dgm:t>
    </dgm:pt>
    <dgm:pt modelId="{DF835029-DDA9-4D8C-9B6E-3F6224736FC1}" type="pres">
      <dgm:prSet presAssocID="{D5E9D7D9-49A6-4B7D-86C0-9AAA75935CAE}" presName="node" presStyleLbl="node1" presStyleIdx="0" presStyleCnt="9" custScaleX="131966" custScaleY="1356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5B5D4DA-5F39-4848-947F-4A0BA21E1F55}" type="pres">
      <dgm:prSet presAssocID="{D5E9D7D9-49A6-4B7D-86C0-9AAA75935CAE}" presName="dummy" presStyleCnt="0"/>
      <dgm:spPr/>
    </dgm:pt>
    <dgm:pt modelId="{11C8FF67-BEE1-4ABD-85BB-06A6CBE081BD}" type="pres">
      <dgm:prSet presAssocID="{0D57AD90-8230-405F-A1A0-92B3299BD51D}" presName="sibTrans" presStyleLbl="sibTrans2D1" presStyleIdx="0" presStyleCnt="9"/>
      <dgm:spPr/>
      <dgm:t>
        <a:bodyPr/>
        <a:lstStyle/>
        <a:p>
          <a:endParaRPr lang="es-AR"/>
        </a:p>
      </dgm:t>
    </dgm:pt>
    <dgm:pt modelId="{640D435D-E8FF-489C-BE71-A1099F3000DA}" type="pres">
      <dgm:prSet presAssocID="{633AF7BB-869C-4A31-9ACF-0437827BED5F}" presName="node" presStyleLbl="node1" presStyleIdx="1" presStyleCnt="9" custScaleX="15911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F199D81-C265-4FFE-8A56-E6F4C903A398}" type="pres">
      <dgm:prSet presAssocID="{633AF7BB-869C-4A31-9ACF-0437827BED5F}" presName="dummy" presStyleCnt="0"/>
      <dgm:spPr/>
    </dgm:pt>
    <dgm:pt modelId="{693FD087-91AC-405B-BD3F-CA1323F8493D}" type="pres">
      <dgm:prSet presAssocID="{69894293-9641-4DD0-883B-8F82810EBFA4}" presName="sibTrans" presStyleLbl="sibTrans2D1" presStyleIdx="1" presStyleCnt="9"/>
      <dgm:spPr/>
      <dgm:t>
        <a:bodyPr/>
        <a:lstStyle/>
        <a:p>
          <a:endParaRPr lang="es-AR"/>
        </a:p>
      </dgm:t>
    </dgm:pt>
    <dgm:pt modelId="{379BFEF7-FE56-41B5-B003-553ED2525DDB}" type="pres">
      <dgm:prSet presAssocID="{DBB1EF6C-8D43-4667-BCA9-C4F4266B2F08}" presName="node" presStyleLbl="node1" presStyleIdx="2" presStyleCnt="9" custScaleX="16541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8272DD5-7F6E-42DE-9BA5-ABE6340145E3}" type="pres">
      <dgm:prSet presAssocID="{DBB1EF6C-8D43-4667-BCA9-C4F4266B2F08}" presName="dummy" presStyleCnt="0"/>
      <dgm:spPr/>
    </dgm:pt>
    <dgm:pt modelId="{B72888D2-25E9-43EC-917C-AD1B8FB95DF3}" type="pres">
      <dgm:prSet presAssocID="{4672F81A-4410-490C-9495-AAB8A8771045}" presName="sibTrans" presStyleLbl="sibTrans2D1" presStyleIdx="2" presStyleCnt="9"/>
      <dgm:spPr/>
      <dgm:t>
        <a:bodyPr/>
        <a:lstStyle/>
        <a:p>
          <a:endParaRPr lang="es-AR"/>
        </a:p>
      </dgm:t>
    </dgm:pt>
    <dgm:pt modelId="{D314694F-DCE3-4B3E-86CF-E7D64915BAFA}" type="pres">
      <dgm:prSet presAssocID="{7BD60595-31CB-4A57-B618-872A2C36B5BE}" presName="node" presStyleLbl="node1" presStyleIdx="3" presStyleCnt="9" custScaleX="168085" custScaleY="10816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75F8442-05EC-4CAB-97C6-E5BE89442BC2}" type="pres">
      <dgm:prSet presAssocID="{7BD60595-31CB-4A57-B618-872A2C36B5BE}" presName="dummy" presStyleCnt="0"/>
      <dgm:spPr/>
    </dgm:pt>
    <dgm:pt modelId="{9BE6BFDB-EC92-4D74-A44D-82E8343FFDF4}" type="pres">
      <dgm:prSet presAssocID="{72C20EDE-BBF4-4811-AD09-DA484DE09FCC}" presName="sibTrans" presStyleLbl="sibTrans2D1" presStyleIdx="3" presStyleCnt="9"/>
      <dgm:spPr/>
      <dgm:t>
        <a:bodyPr/>
        <a:lstStyle/>
        <a:p>
          <a:endParaRPr lang="es-AR"/>
        </a:p>
      </dgm:t>
    </dgm:pt>
    <dgm:pt modelId="{42D17900-39FE-4AEC-A540-AEA4F6B7154D}" type="pres">
      <dgm:prSet presAssocID="{CFF19880-B0DA-4CDB-ABEB-5435E0F1861C}" presName="node" presStyleLbl="node1" presStyleIdx="4" presStyleCnt="9" custScaleX="14426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68E3D7-FCB3-4B92-B348-526144C5244E}" type="pres">
      <dgm:prSet presAssocID="{CFF19880-B0DA-4CDB-ABEB-5435E0F1861C}" presName="dummy" presStyleCnt="0"/>
      <dgm:spPr/>
    </dgm:pt>
    <dgm:pt modelId="{BF8D3274-2FAA-4AED-B523-B746226B56A8}" type="pres">
      <dgm:prSet presAssocID="{CBE419DC-FD36-449D-9768-85D9418BB5C0}" presName="sibTrans" presStyleLbl="sibTrans2D1" presStyleIdx="4" presStyleCnt="9"/>
      <dgm:spPr/>
      <dgm:t>
        <a:bodyPr/>
        <a:lstStyle/>
        <a:p>
          <a:endParaRPr lang="es-AR"/>
        </a:p>
      </dgm:t>
    </dgm:pt>
    <dgm:pt modelId="{A8EBE715-8733-40B4-A503-3DC89D13F07D}" type="pres">
      <dgm:prSet presAssocID="{5E5975A2-1473-4732-A90D-9C31FF569AEB}" presName="node" presStyleLbl="node1" presStyleIdx="5" presStyleCnt="9" custScaleX="16611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7CA7C29-CDB2-43C0-8013-A0F942C6A872}" type="pres">
      <dgm:prSet presAssocID="{5E5975A2-1473-4732-A90D-9C31FF569AEB}" presName="dummy" presStyleCnt="0"/>
      <dgm:spPr/>
    </dgm:pt>
    <dgm:pt modelId="{96040E0F-249F-4961-82FE-E631F0030E40}" type="pres">
      <dgm:prSet presAssocID="{518C265D-4023-40D1-A80E-2BD4DFF7B0D8}" presName="sibTrans" presStyleLbl="sibTrans2D1" presStyleIdx="5" presStyleCnt="9"/>
      <dgm:spPr/>
      <dgm:t>
        <a:bodyPr/>
        <a:lstStyle/>
        <a:p>
          <a:endParaRPr lang="es-AR"/>
        </a:p>
      </dgm:t>
    </dgm:pt>
    <dgm:pt modelId="{215C083F-4C45-46CD-8640-7D3654AF837E}" type="pres">
      <dgm:prSet presAssocID="{DA1417F9-55FB-406B-AE0A-20BB77794766}" presName="node" presStyleLbl="node1" presStyleIdx="6" presStyleCnt="9" custScaleX="131148" custScaleY="8242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9764FAA-21A8-451C-BA2B-0A8469CF8345}" type="pres">
      <dgm:prSet presAssocID="{DA1417F9-55FB-406B-AE0A-20BB77794766}" presName="dummy" presStyleCnt="0"/>
      <dgm:spPr/>
    </dgm:pt>
    <dgm:pt modelId="{DDFB724B-EDBA-4639-BF4A-950D6CD456FF}" type="pres">
      <dgm:prSet presAssocID="{F375CF03-4A44-458B-BD9E-85982EF1655C}" presName="sibTrans" presStyleLbl="sibTrans2D1" presStyleIdx="6" presStyleCnt="9"/>
      <dgm:spPr/>
      <dgm:t>
        <a:bodyPr/>
        <a:lstStyle/>
        <a:p>
          <a:endParaRPr lang="es-AR"/>
        </a:p>
      </dgm:t>
    </dgm:pt>
    <dgm:pt modelId="{65DDF41C-FBE8-4038-A178-55CA5E9AC054}" type="pres">
      <dgm:prSet presAssocID="{6721656D-B694-49DA-8536-F7C6D8E44D10}" presName="node" presStyleLbl="node1" presStyleIdx="7" presStyleCnt="9" custScaleX="154303" custScaleY="11681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3212E0B-E6FA-4374-BFCE-9A3C1220F3E2}" type="pres">
      <dgm:prSet presAssocID="{6721656D-B694-49DA-8536-F7C6D8E44D10}" presName="dummy" presStyleCnt="0"/>
      <dgm:spPr/>
    </dgm:pt>
    <dgm:pt modelId="{78B025C3-8601-4C7E-A700-4707F9304DFC}" type="pres">
      <dgm:prSet presAssocID="{2D7F69B5-7AA0-4150-B4A0-A2B3F5F8FFC9}" presName="sibTrans" presStyleLbl="sibTrans2D1" presStyleIdx="7" presStyleCnt="9"/>
      <dgm:spPr/>
      <dgm:t>
        <a:bodyPr/>
        <a:lstStyle/>
        <a:p>
          <a:endParaRPr lang="es-AR"/>
        </a:p>
      </dgm:t>
    </dgm:pt>
    <dgm:pt modelId="{2610C9BC-58C0-4E9C-B8F6-E5539EED9FE7}" type="pres">
      <dgm:prSet presAssocID="{DE2AAA37-998D-4C0A-BC6C-F39688FEB297}" presName="node" presStyleLbl="node1" presStyleIdx="8" presStyleCnt="9" custScaleX="134695" custScaleY="11355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6E3A674-A434-44D8-9647-D05631015450}" type="pres">
      <dgm:prSet presAssocID="{DE2AAA37-998D-4C0A-BC6C-F39688FEB297}" presName="dummy" presStyleCnt="0"/>
      <dgm:spPr/>
    </dgm:pt>
    <dgm:pt modelId="{0207838F-FEC8-4AFB-8C04-744A3ABA343A}" type="pres">
      <dgm:prSet presAssocID="{AE9F511C-7DC6-4120-A034-484541AFFB32}" presName="sibTrans" presStyleLbl="sibTrans2D1" presStyleIdx="8" presStyleCnt="9"/>
      <dgm:spPr/>
      <dgm:t>
        <a:bodyPr/>
        <a:lstStyle/>
        <a:p>
          <a:endParaRPr lang="es-AR"/>
        </a:p>
      </dgm:t>
    </dgm:pt>
  </dgm:ptLst>
  <dgm:cxnLst>
    <dgm:cxn modelId="{7624D140-0A61-4CC3-B538-041C54124864}" type="presOf" srcId="{CFF19880-B0DA-4CDB-ABEB-5435E0F1861C}" destId="{42D17900-39FE-4AEC-A540-AEA4F6B7154D}" srcOrd="0" destOrd="0" presId="urn:microsoft.com/office/officeart/2005/8/layout/radial6"/>
    <dgm:cxn modelId="{B6E7F327-3F97-4F05-B872-3E323D08043C}" type="presOf" srcId="{DA1417F9-55FB-406B-AE0A-20BB77794766}" destId="{215C083F-4C45-46CD-8640-7D3654AF837E}" srcOrd="0" destOrd="0" presId="urn:microsoft.com/office/officeart/2005/8/layout/radial6"/>
    <dgm:cxn modelId="{9CBD6412-0243-4141-B447-F2E97341E90D}" type="presOf" srcId="{0D57AD90-8230-405F-A1A0-92B3299BD51D}" destId="{11C8FF67-BEE1-4ABD-85BB-06A6CBE081BD}" srcOrd="0" destOrd="0" presId="urn:microsoft.com/office/officeart/2005/8/layout/radial6"/>
    <dgm:cxn modelId="{15768B22-FA33-464B-85B3-71FE40F4F5B6}" type="presOf" srcId="{72C20EDE-BBF4-4811-AD09-DA484DE09FCC}" destId="{9BE6BFDB-EC92-4D74-A44D-82E8343FFDF4}" srcOrd="0" destOrd="0" presId="urn:microsoft.com/office/officeart/2005/8/layout/radial6"/>
    <dgm:cxn modelId="{62153A76-FB54-4F5C-845A-40FDAAE28C6A}" type="presOf" srcId="{F375CF03-4A44-458B-BD9E-85982EF1655C}" destId="{DDFB724B-EDBA-4639-BF4A-950D6CD456FF}" srcOrd="0" destOrd="0" presId="urn:microsoft.com/office/officeart/2005/8/layout/radial6"/>
    <dgm:cxn modelId="{9B8C7ADD-C4BE-43F5-A42A-AAF967C8DFF0}" srcId="{B1A0A6F2-80C1-4595-8087-844D7293EEF2}" destId="{DE2AAA37-998D-4C0A-BC6C-F39688FEB297}" srcOrd="8" destOrd="0" parTransId="{22F07828-97AB-40FB-B7C1-90A42DE73693}" sibTransId="{AE9F511C-7DC6-4120-A034-484541AFFB32}"/>
    <dgm:cxn modelId="{D1A01A65-0726-46CC-B056-5C784F413CF1}" type="presOf" srcId="{6418ED07-1912-401D-BA14-0DC049758630}" destId="{FFEF68FC-3883-4040-9D09-B657FD58E8DE}" srcOrd="0" destOrd="0" presId="urn:microsoft.com/office/officeart/2005/8/layout/radial6"/>
    <dgm:cxn modelId="{F4AEEB48-1D27-4663-925F-EC897A00A565}" srcId="{B1A0A6F2-80C1-4595-8087-844D7293EEF2}" destId="{CFF19880-B0DA-4CDB-ABEB-5435E0F1861C}" srcOrd="4" destOrd="0" parTransId="{45D83B52-D5A4-4DDB-A78A-696DA38F099E}" sibTransId="{CBE419DC-FD36-449D-9768-85D9418BB5C0}"/>
    <dgm:cxn modelId="{A37CA6D7-AD68-42BB-811F-7892589721DB}" type="presOf" srcId="{518C265D-4023-40D1-A80E-2BD4DFF7B0D8}" destId="{96040E0F-249F-4961-82FE-E631F0030E40}" srcOrd="0" destOrd="0" presId="urn:microsoft.com/office/officeart/2005/8/layout/radial6"/>
    <dgm:cxn modelId="{5DB96FFD-4392-44E5-8164-79C94EE1370D}" type="presOf" srcId="{CBE419DC-FD36-449D-9768-85D9418BB5C0}" destId="{BF8D3274-2FAA-4AED-B523-B746226B56A8}" srcOrd="0" destOrd="0" presId="urn:microsoft.com/office/officeart/2005/8/layout/radial6"/>
    <dgm:cxn modelId="{D1B5E3FD-B261-4E4C-9335-83A5C8E87ED9}" srcId="{6418ED07-1912-401D-BA14-0DC049758630}" destId="{B1A0A6F2-80C1-4595-8087-844D7293EEF2}" srcOrd="0" destOrd="0" parTransId="{1FBC0FAC-AA42-4222-9D5C-220570627CB3}" sibTransId="{E5E4464C-95CA-4FF1-A50D-91506716F6FB}"/>
    <dgm:cxn modelId="{F19A6F64-E497-4198-B14F-D7CEAF90BB9B}" type="presOf" srcId="{2D7F69B5-7AA0-4150-B4A0-A2B3F5F8FFC9}" destId="{78B025C3-8601-4C7E-A700-4707F9304DFC}" srcOrd="0" destOrd="0" presId="urn:microsoft.com/office/officeart/2005/8/layout/radial6"/>
    <dgm:cxn modelId="{64AF0187-84A5-4A3D-981A-8D9570F92A55}" srcId="{B1A0A6F2-80C1-4595-8087-844D7293EEF2}" destId="{6721656D-B694-49DA-8536-F7C6D8E44D10}" srcOrd="7" destOrd="0" parTransId="{1BEE0953-C4FA-4498-A289-C4313D038184}" sibTransId="{2D7F69B5-7AA0-4150-B4A0-A2B3F5F8FFC9}"/>
    <dgm:cxn modelId="{0BED3208-A526-4095-B44C-E3C7021F9ED3}" type="presOf" srcId="{5E5975A2-1473-4732-A90D-9C31FF569AEB}" destId="{A8EBE715-8733-40B4-A503-3DC89D13F07D}" srcOrd="0" destOrd="0" presId="urn:microsoft.com/office/officeart/2005/8/layout/radial6"/>
    <dgm:cxn modelId="{6E9490E8-0C4B-4A70-887F-4B2E51B92441}" srcId="{B1A0A6F2-80C1-4595-8087-844D7293EEF2}" destId="{7BD60595-31CB-4A57-B618-872A2C36B5BE}" srcOrd="3" destOrd="0" parTransId="{F4BEA49E-DDAD-4EDF-BA39-40E5CBAD567D}" sibTransId="{72C20EDE-BBF4-4811-AD09-DA484DE09FCC}"/>
    <dgm:cxn modelId="{DF2127BE-DD6B-4AEA-BE12-6C21343FD4B7}" srcId="{B1A0A6F2-80C1-4595-8087-844D7293EEF2}" destId="{D5E9D7D9-49A6-4B7D-86C0-9AAA75935CAE}" srcOrd="0" destOrd="0" parTransId="{D178B079-855F-4C7E-A1D0-DFDBCEFCA3AD}" sibTransId="{0D57AD90-8230-405F-A1A0-92B3299BD51D}"/>
    <dgm:cxn modelId="{0A80AC57-2DD0-4059-94F2-65FB7F4B2583}" srcId="{B1A0A6F2-80C1-4595-8087-844D7293EEF2}" destId="{5E5975A2-1473-4732-A90D-9C31FF569AEB}" srcOrd="5" destOrd="0" parTransId="{BE6D23CB-8E40-40B4-BBFE-38207D350B69}" sibTransId="{518C265D-4023-40D1-A80E-2BD4DFF7B0D8}"/>
    <dgm:cxn modelId="{7F76C518-5E21-4D20-B1A5-149876D99DB4}" type="presOf" srcId="{AE9F511C-7DC6-4120-A034-484541AFFB32}" destId="{0207838F-FEC8-4AFB-8C04-744A3ABA343A}" srcOrd="0" destOrd="0" presId="urn:microsoft.com/office/officeart/2005/8/layout/radial6"/>
    <dgm:cxn modelId="{ED0A2474-29A1-4B9E-99BF-857866B70978}" type="presOf" srcId="{DBB1EF6C-8D43-4667-BCA9-C4F4266B2F08}" destId="{379BFEF7-FE56-41B5-B003-553ED2525DDB}" srcOrd="0" destOrd="0" presId="urn:microsoft.com/office/officeart/2005/8/layout/radial6"/>
    <dgm:cxn modelId="{31C62B25-6908-4B84-B2C0-C9AE8BA28385}" srcId="{B1A0A6F2-80C1-4595-8087-844D7293EEF2}" destId="{DA1417F9-55FB-406B-AE0A-20BB77794766}" srcOrd="6" destOrd="0" parTransId="{9A809906-7D72-4A73-9F23-4569D00E2CEB}" sibTransId="{F375CF03-4A44-458B-BD9E-85982EF1655C}"/>
    <dgm:cxn modelId="{EA8C34B4-292B-40D9-B79D-D667FFD83999}" type="presOf" srcId="{D5E9D7D9-49A6-4B7D-86C0-9AAA75935CAE}" destId="{DF835029-DDA9-4D8C-9B6E-3F6224736FC1}" srcOrd="0" destOrd="0" presId="urn:microsoft.com/office/officeart/2005/8/layout/radial6"/>
    <dgm:cxn modelId="{6E2670A7-7A00-4824-B160-36DDD5D2C5F8}" type="presOf" srcId="{7BD60595-31CB-4A57-B618-872A2C36B5BE}" destId="{D314694F-DCE3-4B3E-86CF-E7D64915BAFA}" srcOrd="0" destOrd="0" presId="urn:microsoft.com/office/officeart/2005/8/layout/radial6"/>
    <dgm:cxn modelId="{98646D5F-8FA7-43C8-B5CB-BFF72A1B4C30}" srcId="{B1A0A6F2-80C1-4595-8087-844D7293EEF2}" destId="{DBB1EF6C-8D43-4667-BCA9-C4F4266B2F08}" srcOrd="2" destOrd="0" parTransId="{E7979F9F-4A4D-4F50-8007-48E308085D06}" sibTransId="{4672F81A-4410-490C-9495-AAB8A8771045}"/>
    <dgm:cxn modelId="{045A5165-CCF0-43D7-84F5-7A2EEFE3660F}" srcId="{B1A0A6F2-80C1-4595-8087-844D7293EEF2}" destId="{633AF7BB-869C-4A31-9ACF-0437827BED5F}" srcOrd="1" destOrd="0" parTransId="{D7C6C5C7-353C-4C1E-828F-3149AF60A0A7}" sibTransId="{69894293-9641-4DD0-883B-8F82810EBFA4}"/>
    <dgm:cxn modelId="{EB002742-92E5-403C-B8DB-570E86AFFFB4}" type="presOf" srcId="{633AF7BB-869C-4A31-9ACF-0437827BED5F}" destId="{640D435D-E8FF-489C-BE71-A1099F3000DA}" srcOrd="0" destOrd="0" presId="urn:microsoft.com/office/officeart/2005/8/layout/radial6"/>
    <dgm:cxn modelId="{4A36F701-2C08-4058-92BF-342E9561579B}" type="presOf" srcId="{4672F81A-4410-490C-9495-AAB8A8771045}" destId="{B72888D2-25E9-43EC-917C-AD1B8FB95DF3}" srcOrd="0" destOrd="0" presId="urn:microsoft.com/office/officeart/2005/8/layout/radial6"/>
    <dgm:cxn modelId="{60C91F25-BF9B-4588-A4AF-44A20300AABB}" type="presOf" srcId="{69894293-9641-4DD0-883B-8F82810EBFA4}" destId="{693FD087-91AC-405B-BD3F-CA1323F8493D}" srcOrd="0" destOrd="0" presId="urn:microsoft.com/office/officeart/2005/8/layout/radial6"/>
    <dgm:cxn modelId="{374FDB17-2F97-4848-8B55-FF017CC2E308}" type="presOf" srcId="{DE2AAA37-998D-4C0A-BC6C-F39688FEB297}" destId="{2610C9BC-58C0-4E9C-B8F6-E5539EED9FE7}" srcOrd="0" destOrd="0" presId="urn:microsoft.com/office/officeart/2005/8/layout/radial6"/>
    <dgm:cxn modelId="{5EAC1CD2-27A2-4C24-BA5A-C336AF0BC982}" type="presOf" srcId="{B1A0A6F2-80C1-4595-8087-844D7293EEF2}" destId="{4ED9E28E-E72B-49FF-912D-49DCF43D4560}" srcOrd="0" destOrd="0" presId="urn:microsoft.com/office/officeart/2005/8/layout/radial6"/>
    <dgm:cxn modelId="{C6E58BE2-5F1F-40A6-A4A2-8285DA583792}" type="presOf" srcId="{6721656D-B694-49DA-8536-F7C6D8E44D10}" destId="{65DDF41C-FBE8-4038-A178-55CA5E9AC054}" srcOrd="0" destOrd="0" presId="urn:microsoft.com/office/officeart/2005/8/layout/radial6"/>
    <dgm:cxn modelId="{796BF614-4B82-4967-B110-F8802943B8D5}" type="presParOf" srcId="{FFEF68FC-3883-4040-9D09-B657FD58E8DE}" destId="{4ED9E28E-E72B-49FF-912D-49DCF43D4560}" srcOrd="0" destOrd="0" presId="urn:microsoft.com/office/officeart/2005/8/layout/radial6"/>
    <dgm:cxn modelId="{B7B0584C-23E2-4A4E-9219-0A2437A4E7CD}" type="presParOf" srcId="{FFEF68FC-3883-4040-9D09-B657FD58E8DE}" destId="{DF835029-DDA9-4D8C-9B6E-3F6224736FC1}" srcOrd="1" destOrd="0" presId="urn:microsoft.com/office/officeart/2005/8/layout/radial6"/>
    <dgm:cxn modelId="{BF0D37D2-36F4-4107-915C-48160F17DF63}" type="presParOf" srcId="{FFEF68FC-3883-4040-9D09-B657FD58E8DE}" destId="{A5B5D4DA-5F39-4848-947F-4A0BA21E1F55}" srcOrd="2" destOrd="0" presId="urn:microsoft.com/office/officeart/2005/8/layout/radial6"/>
    <dgm:cxn modelId="{2466FC8A-AA96-4139-BF02-03CBB741473F}" type="presParOf" srcId="{FFEF68FC-3883-4040-9D09-B657FD58E8DE}" destId="{11C8FF67-BEE1-4ABD-85BB-06A6CBE081BD}" srcOrd="3" destOrd="0" presId="urn:microsoft.com/office/officeart/2005/8/layout/radial6"/>
    <dgm:cxn modelId="{B8561A93-7256-44BC-83F0-7D4D14191FBA}" type="presParOf" srcId="{FFEF68FC-3883-4040-9D09-B657FD58E8DE}" destId="{640D435D-E8FF-489C-BE71-A1099F3000DA}" srcOrd="4" destOrd="0" presId="urn:microsoft.com/office/officeart/2005/8/layout/radial6"/>
    <dgm:cxn modelId="{44E546F9-7749-4075-8069-F572D1F03C9E}" type="presParOf" srcId="{FFEF68FC-3883-4040-9D09-B657FD58E8DE}" destId="{9F199D81-C265-4FFE-8A56-E6F4C903A398}" srcOrd="5" destOrd="0" presId="urn:microsoft.com/office/officeart/2005/8/layout/radial6"/>
    <dgm:cxn modelId="{3099CBC4-78EA-43EB-AFA9-94F2C89B2DF1}" type="presParOf" srcId="{FFEF68FC-3883-4040-9D09-B657FD58E8DE}" destId="{693FD087-91AC-405B-BD3F-CA1323F8493D}" srcOrd="6" destOrd="0" presId="urn:microsoft.com/office/officeart/2005/8/layout/radial6"/>
    <dgm:cxn modelId="{87E36093-359D-4E69-A2F5-E543866AC905}" type="presParOf" srcId="{FFEF68FC-3883-4040-9D09-B657FD58E8DE}" destId="{379BFEF7-FE56-41B5-B003-553ED2525DDB}" srcOrd="7" destOrd="0" presId="urn:microsoft.com/office/officeart/2005/8/layout/radial6"/>
    <dgm:cxn modelId="{E7995645-E136-4E1A-A4AD-28F31E675B64}" type="presParOf" srcId="{FFEF68FC-3883-4040-9D09-B657FD58E8DE}" destId="{F8272DD5-7F6E-42DE-9BA5-ABE6340145E3}" srcOrd="8" destOrd="0" presId="urn:microsoft.com/office/officeart/2005/8/layout/radial6"/>
    <dgm:cxn modelId="{5D2FD9E4-C270-4C8F-9E60-7974B00C81AA}" type="presParOf" srcId="{FFEF68FC-3883-4040-9D09-B657FD58E8DE}" destId="{B72888D2-25E9-43EC-917C-AD1B8FB95DF3}" srcOrd="9" destOrd="0" presId="urn:microsoft.com/office/officeart/2005/8/layout/radial6"/>
    <dgm:cxn modelId="{876B5E0D-1D2E-417C-ABFF-347895420380}" type="presParOf" srcId="{FFEF68FC-3883-4040-9D09-B657FD58E8DE}" destId="{D314694F-DCE3-4B3E-86CF-E7D64915BAFA}" srcOrd="10" destOrd="0" presId="urn:microsoft.com/office/officeart/2005/8/layout/radial6"/>
    <dgm:cxn modelId="{688AE317-B159-4995-9214-A727B3C3CF26}" type="presParOf" srcId="{FFEF68FC-3883-4040-9D09-B657FD58E8DE}" destId="{775F8442-05EC-4CAB-97C6-E5BE89442BC2}" srcOrd="11" destOrd="0" presId="urn:microsoft.com/office/officeart/2005/8/layout/radial6"/>
    <dgm:cxn modelId="{4BE63732-2697-418D-9C50-325FCF6D75CA}" type="presParOf" srcId="{FFEF68FC-3883-4040-9D09-B657FD58E8DE}" destId="{9BE6BFDB-EC92-4D74-A44D-82E8343FFDF4}" srcOrd="12" destOrd="0" presId="urn:microsoft.com/office/officeart/2005/8/layout/radial6"/>
    <dgm:cxn modelId="{31CFB647-6F20-4F7E-8971-D6AEB293D4BD}" type="presParOf" srcId="{FFEF68FC-3883-4040-9D09-B657FD58E8DE}" destId="{42D17900-39FE-4AEC-A540-AEA4F6B7154D}" srcOrd="13" destOrd="0" presId="urn:microsoft.com/office/officeart/2005/8/layout/radial6"/>
    <dgm:cxn modelId="{00750073-64D5-4EEF-B220-C39200164119}" type="presParOf" srcId="{FFEF68FC-3883-4040-9D09-B657FD58E8DE}" destId="{C468E3D7-FCB3-4B92-B348-526144C5244E}" srcOrd="14" destOrd="0" presId="urn:microsoft.com/office/officeart/2005/8/layout/radial6"/>
    <dgm:cxn modelId="{D545C493-1D0B-4993-A2B4-AE3807C6E912}" type="presParOf" srcId="{FFEF68FC-3883-4040-9D09-B657FD58E8DE}" destId="{BF8D3274-2FAA-4AED-B523-B746226B56A8}" srcOrd="15" destOrd="0" presId="urn:microsoft.com/office/officeart/2005/8/layout/radial6"/>
    <dgm:cxn modelId="{A15CC6E0-EDA6-4C32-BD8F-B06FBE4819E3}" type="presParOf" srcId="{FFEF68FC-3883-4040-9D09-B657FD58E8DE}" destId="{A8EBE715-8733-40B4-A503-3DC89D13F07D}" srcOrd="16" destOrd="0" presId="urn:microsoft.com/office/officeart/2005/8/layout/radial6"/>
    <dgm:cxn modelId="{D0A3B2D1-BA0C-41D4-8A5A-ECDFAA6F4B10}" type="presParOf" srcId="{FFEF68FC-3883-4040-9D09-B657FD58E8DE}" destId="{97CA7C29-CDB2-43C0-8013-A0F942C6A872}" srcOrd="17" destOrd="0" presId="urn:microsoft.com/office/officeart/2005/8/layout/radial6"/>
    <dgm:cxn modelId="{61A88AF6-A5B2-41DF-8981-F69DAB653943}" type="presParOf" srcId="{FFEF68FC-3883-4040-9D09-B657FD58E8DE}" destId="{96040E0F-249F-4961-82FE-E631F0030E40}" srcOrd="18" destOrd="0" presId="urn:microsoft.com/office/officeart/2005/8/layout/radial6"/>
    <dgm:cxn modelId="{B580D616-2210-4865-9F8B-E52BE36C45B0}" type="presParOf" srcId="{FFEF68FC-3883-4040-9D09-B657FD58E8DE}" destId="{215C083F-4C45-46CD-8640-7D3654AF837E}" srcOrd="19" destOrd="0" presId="urn:microsoft.com/office/officeart/2005/8/layout/radial6"/>
    <dgm:cxn modelId="{812E79C7-7941-4B1B-A8A3-5E44E3196779}" type="presParOf" srcId="{FFEF68FC-3883-4040-9D09-B657FD58E8DE}" destId="{89764FAA-21A8-451C-BA2B-0A8469CF8345}" srcOrd="20" destOrd="0" presId="urn:microsoft.com/office/officeart/2005/8/layout/radial6"/>
    <dgm:cxn modelId="{FDAAADEF-9B2B-4BD8-B765-2338E5C05EA0}" type="presParOf" srcId="{FFEF68FC-3883-4040-9D09-B657FD58E8DE}" destId="{DDFB724B-EDBA-4639-BF4A-950D6CD456FF}" srcOrd="21" destOrd="0" presId="urn:microsoft.com/office/officeart/2005/8/layout/radial6"/>
    <dgm:cxn modelId="{476263A3-E336-49BA-8B49-A6E84F3BBBE5}" type="presParOf" srcId="{FFEF68FC-3883-4040-9D09-B657FD58E8DE}" destId="{65DDF41C-FBE8-4038-A178-55CA5E9AC054}" srcOrd="22" destOrd="0" presId="urn:microsoft.com/office/officeart/2005/8/layout/radial6"/>
    <dgm:cxn modelId="{5E91E2BA-5F08-4DDE-95C9-16E379278765}" type="presParOf" srcId="{FFEF68FC-3883-4040-9D09-B657FD58E8DE}" destId="{73212E0B-E6FA-4374-BFCE-9A3C1220F3E2}" srcOrd="23" destOrd="0" presId="urn:microsoft.com/office/officeart/2005/8/layout/radial6"/>
    <dgm:cxn modelId="{CF2FC385-7CA2-4D37-BBEA-D0047BBF8BBD}" type="presParOf" srcId="{FFEF68FC-3883-4040-9D09-B657FD58E8DE}" destId="{78B025C3-8601-4C7E-A700-4707F9304DFC}" srcOrd="24" destOrd="0" presId="urn:microsoft.com/office/officeart/2005/8/layout/radial6"/>
    <dgm:cxn modelId="{37C76B52-A852-4ACA-BA77-C4E8FA2BB71B}" type="presParOf" srcId="{FFEF68FC-3883-4040-9D09-B657FD58E8DE}" destId="{2610C9BC-58C0-4E9C-B8F6-E5539EED9FE7}" srcOrd="25" destOrd="0" presId="urn:microsoft.com/office/officeart/2005/8/layout/radial6"/>
    <dgm:cxn modelId="{1C2C6857-3B6B-456C-A23A-B4707A33F25F}" type="presParOf" srcId="{FFEF68FC-3883-4040-9D09-B657FD58E8DE}" destId="{E6E3A674-A434-44D8-9647-D05631015450}" srcOrd="26" destOrd="0" presId="urn:microsoft.com/office/officeart/2005/8/layout/radial6"/>
    <dgm:cxn modelId="{6A89AC99-52E0-42AF-B33C-2BB1E7FF8FD9}" type="presParOf" srcId="{FFEF68FC-3883-4040-9D09-B657FD58E8DE}" destId="{0207838F-FEC8-4AFB-8C04-744A3ABA343A}" srcOrd="27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96CF3-0719-4805-9121-51F90AA0C4DB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7F9B8-F350-4D36-B32C-ED709CFADD6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6494-169B-4AEC-8756-FD7E118602C1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56C5-2722-4C6B-8470-3FB140CE63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A823-D0E5-44E9-BBEC-DDDF4B87CCEE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39014-955A-49D3-8A91-97F434FFF90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FBF9-66BE-4CF7-90F5-690A175C8F9E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B755-8A5F-4144-8A09-073A9EDF20D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DFE4-2F73-4389-ACDA-417AE617E557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F715-D41E-4CEE-A918-97B2A24E922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78B71-1E73-4B19-80F0-3D3AF2D230D9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80CE-3B10-4970-BD6D-683F57E6282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C5790-E264-4447-8645-E6E6CF803E15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3CD3-A701-4D9F-A452-48F884D6781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8A1B7-7532-4A20-9814-79E09C800AF5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E93D-790D-42D0-A901-984346B402A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7CB3-72CD-4ED1-8057-0BDEEC55A815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D87E8-22EB-4F7A-AB3F-2B218A61E33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163F7-FBEB-460D-AE41-0242C74E2EEE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B8F9A-357F-49DA-9D1C-2226188D607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9594-2CCD-4F31-9B7A-BFADA98A6380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6F63-61CE-488F-B40B-C2157AA9698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704C84-B6D3-4A58-BD33-36837E03C9C4}" type="datetimeFigureOut">
              <a:rPr lang="es-AR"/>
              <a:pPr>
                <a:defRPr/>
              </a:pPr>
              <a:t>22/11/2013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17F389-E8DC-4DFD-BA1B-A9615BD6878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MUNICIPALIDAD DE</a:t>
            </a:r>
            <a:br>
              <a:rPr lang="es-AR" smtClean="0"/>
            </a:br>
            <a:r>
              <a:rPr lang="es-AR" smtClean="0"/>
              <a:t> PUERTO MADRYN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1800" dirty="0" smtClean="0"/>
              <a:t>Viedma, Rio Negro, Noviembre 2013</a:t>
            </a:r>
            <a:endParaRPr lang="es-AR" sz="1800" dirty="0"/>
          </a:p>
        </p:txBody>
      </p:sp>
      <p:pic>
        <p:nvPicPr>
          <p:cNvPr id="2052" name="Picture 6" descr="C:\Users\Carlos\Desktop\escudo mun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285750"/>
            <a:ext cx="15795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PRESUPUESTO 2013</a:t>
            </a:r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z="3200" b="1" u="sng" smtClean="0"/>
              <a:t>COMPOSICION DE LOS INGRESOS PROPIOS</a:t>
            </a:r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z="3600" b="1" u="sng" smtClean="0"/>
              <a:t>COMPOSICION DE LOS RECRUSOS PROPIOS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1571636"/>
                <a:gridCol w="3114668"/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RECURSOS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PORCENTAJE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ACUMULADO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Ingresos</a:t>
                      </a:r>
                      <a:r>
                        <a:rPr lang="es-AR" baseline="0" dirty="0" smtClean="0"/>
                        <a:t> Brutos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19 </a:t>
                      </a:r>
                      <a:r>
                        <a:rPr lang="es-AR" baseline="0" dirty="0" smtClean="0"/>
                        <a:t>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Agentes de</a:t>
                      </a:r>
                      <a:r>
                        <a:rPr lang="es-AR" baseline="0" dirty="0" smtClean="0"/>
                        <a:t> Retención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29 % acumulado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Acuerdo </a:t>
                      </a:r>
                      <a:r>
                        <a:rPr lang="es-AR" dirty="0" err="1" smtClean="0"/>
                        <a:t>Interjurisdiccional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err="1" smtClean="0"/>
                        <a:t>THISHyCA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19 %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48 % acumulado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Inmobiliario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13,5 %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Automotor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15 %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Tasa de Recolección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Tasa de Mantenimiento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1,5 %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Tasa </a:t>
                      </a:r>
                      <a:r>
                        <a:rPr lang="es-AR" dirty="0" err="1" smtClean="0"/>
                        <a:t>Turistica</a:t>
                      </a:r>
                      <a:r>
                        <a:rPr lang="es-AR" dirty="0" smtClean="0"/>
                        <a:t> Municipal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Rentas</a:t>
                      </a:r>
                      <a:r>
                        <a:rPr lang="es-AR" baseline="0" dirty="0" smtClean="0"/>
                        <a:t> Diversas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11 %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errar llave"/>
          <p:cNvSpPr/>
          <p:nvPr/>
        </p:nvSpPr>
        <p:spPr>
          <a:xfrm>
            <a:off x="5643563" y="2071688"/>
            <a:ext cx="214312" cy="92868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 sz="2800" dirty="0"/>
          </a:p>
        </p:txBody>
      </p:sp>
      <p:sp>
        <p:nvSpPr>
          <p:cNvPr id="6" name="5 Cerrar llave"/>
          <p:cNvSpPr/>
          <p:nvPr/>
        </p:nvSpPr>
        <p:spPr>
          <a:xfrm>
            <a:off x="6000750" y="2786063"/>
            <a:ext cx="214313" cy="642937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u="sng" smtClean="0"/>
              <a:t>NUEVOS DEPARTAMENTOS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eaLnBrk="1" hangingPunct="1"/>
            <a:r>
              <a:rPr lang="es-AR" u="sng" smtClean="0"/>
              <a:t>EJECUCIONES FISCALES- </a:t>
            </a:r>
            <a:r>
              <a:rPr lang="es-AR" smtClean="0"/>
              <a:t>dependiente de la DGR</a:t>
            </a:r>
          </a:p>
          <a:p>
            <a:pPr eaLnBrk="1" hangingPunct="1"/>
            <a:r>
              <a:rPr lang="es-AR" u="sng" smtClean="0"/>
              <a:t>AREA DE CONVENIOS </a:t>
            </a:r>
            <a:r>
              <a:rPr lang="es-AR" smtClean="0"/>
              <a:t>– para el seguimiento personalizado</a:t>
            </a:r>
          </a:p>
          <a:p>
            <a:pPr eaLnBrk="1" hangingPunct="1"/>
            <a:r>
              <a:rPr lang="es-AR" u="sng" smtClean="0"/>
              <a:t>CENTRO DE ATENCION AL CLIENTE</a:t>
            </a:r>
            <a:r>
              <a:rPr lang="es-AR" smtClean="0"/>
              <a:t>. – con línea 0800 para la comunicación y monitorear la calidad de atención.</a:t>
            </a:r>
          </a:p>
          <a:p>
            <a:pPr eaLnBrk="1" hangingPunct="1"/>
            <a:r>
              <a:rPr lang="es-AR" u="sng" smtClean="0"/>
              <a:t>DEPARTAMENTO DE ABASTO  </a:t>
            </a:r>
            <a:r>
              <a:rPr lang="es-AR" smtClean="0"/>
              <a:t>- control de ingresos de mercadería y contribuyentes.</a:t>
            </a:r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Organigrama de la DGR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ACCIONES CONCRETAS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Multa automática por NO presentación de la DDJJ de la </a:t>
            </a:r>
            <a:r>
              <a:rPr lang="es-AR" dirty="0" err="1" smtClean="0"/>
              <a:t>T.H.I.S.HyCA</a:t>
            </a:r>
            <a:r>
              <a:rPr lang="es-AR" dirty="0" smtClean="0"/>
              <a:t>  y/o el IIBB.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Multa por no emisión de Facturas.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Control de accesos a la Ciudad para detección de contribuyentes de extrañas jurisdicciones.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Control en obras de </a:t>
            </a:r>
            <a:r>
              <a:rPr lang="es-AR" dirty="0" err="1" smtClean="0"/>
              <a:t>Emp</a:t>
            </a:r>
            <a:r>
              <a:rPr lang="es-AR" dirty="0" smtClean="0"/>
              <a:t>. Constructoras y contratistas.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Operativos sobre edificios, para detectar actividades Profesionales o Comerciales.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ACCIONES CONCRETAS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Operativos de tránsito en conjunto con el área de Fiscalización Externa.</a:t>
            </a:r>
          </a:p>
          <a:p>
            <a:pPr eaLnBrk="1" hangingPunct="1"/>
            <a:r>
              <a:rPr lang="es-AR" smtClean="0"/>
              <a:t>Aplicación del impuesto sobre los ingresos brutos a los alquileres de inmuebles.</a:t>
            </a:r>
          </a:p>
          <a:p>
            <a:pPr eaLnBrk="1" hangingPunct="1"/>
            <a:r>
              <a:rPr lang="es-AR" smtClean="0"/>
              <a:t>Incremento de los Agentes de Retencion del IIBB.</a:t>
            </a:r>
          </a:p>
          <a:p>
            <a:pPr eaLnBrk="1" hangingPunct="1"/>
            <a:r>
              <a:rPr lang="es-AR" smtClean="0"/>
              <a:t>Control de profesionales de la medicina en cuanto a sus DDJJ y a los Agentes de Retención</a:t>
            </a:r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ACCIONES CONCRETAS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Aplicación de Multiplicador de Tasas para el caso de inmuebles con varias viviendas y sin subdivision.</a:t>
            </a:r>
          </a:p>
          <a:p>
            <a:pPr eaLnBrk="1" hangingPunct="1"/>
            <a:r>
              <a:rPr lang="es-AR" smtClean="0"/>
              <a:t>Implementación de la Denuncia Impositiva de Venta de Automotores</a:t>
            </a:r>
          </a:p>
          <a:p>
            <a:pPr eaLnBrk="1" hangingPunct="1"/>
            <a:r>
              <a:rPr lang="es-AR" smtClean="0"/>
              <a:t>Implementación de la Tasa Turística para financiamiento del Ente mixto de Promoción Turística de la Ciudad de Puerto Madryn.</a:t>
            </a:r>
          </a:p>
          <a:p>
            <a:pPr eaLnBrk="1" hangingPunct="1"/>
            <a:endParaRPr lang="es-AR" smtClean="0"/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ACCIONES CONCRETAS</a:t>
            </a:r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REVALUO FISCAL EN TODO EL EJIDO DEFINIENDO 4 ZONAS: URBANA – INDUSTRIAL –SEMIURBANA Y RURAL.</a:t>
            </a:r>
          </a:p>
          <a:p>
            <a:pPr eaLnBrk="1" hangingPunct="1"/>
            <a:r>
              <a:rPr lang="es-AR" smtClean="0"/>
              <a:t>MODIFICACION DEL SISTEMA DE CALCULO DE IMPUESTO AUTOMOTOR PARA VEHICULOS UTILITARIOS.</a:t>
            </a:r>
          </a:p>
          <a:p>
            <a:pPr eaLnBrk="1" hangingPunct="1"/>
            <a:r>
              <a:rPr lang="es-AR" smtClean="0"/>
              <a:t>IMPLEMENTACION DE LA TASA DE GIRSU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RECURSOS / SERVICIOS</a:t>
            </a: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es-AR" smtClean="0"/>
              <a:t>SISTEMATIZACIÓN DEL PROCESO DE NOTIFICACIÓN.</a:t>
            </a:r>
          </a:p>
          <a:p>
            <a:pPr eaLnBrk="1" hangingPunct="1"/>
            <a:r>
              <a:rPr lang="es-AR" smtClean="0"/>
              <a:t>SISTEMATIZACIÓN DEL SEGUIMIENTO DE CAUSAS.</a:t>
            </a:r>
          </a:p>
          <a:p>
            <a:pPr eaLnBrk="1" hangingPunct="1"/>
            <a:r>
              <a:rPr lang="es-AR" smtClean="0"/>
              <a:t>INSTALACIÓN LINEA 0-800 (GRATUITA).</a:t>
            </a:r>
          </a:p>
          <a:p>
            <a:pPr eaLnBrk="1" hangingPunct="1"/>
            <a:r>
              <a:rPr lang="es-AR" smtClean="0"/>
              <a:t>APLICACIÓN DE TODOS LOS SISTEMAS DE PAGOS.</a:t>
            </a:r>
          </a:p>
          <a:p>
            <a:pPr eaLnBrk="1" hangingPunct="1"/>
            <a:r>
              <a:rPr lang="es-AR" smtClean="0"/>
              <a:t>SERVICIO DE AUTOCONSULTA Y GESTIÓN POR LA WEB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3 Título"/>
          <p:cNvSpPr>
            <a:spLocks noGrp="1"/>
          </p:cNvSpPr>
          <p:nvPr>
            <p:ph type="title"/>
          </p:nvPr>
        </p:nvSpPr>
        <p:spPr>
          <a:xfrm>
            <a:off x="285750" y="285750"/>
            <a:ext cx="8229600" cy="1143000"/>
          </a:xfrm>
        </p:spPr>
        <p:txBody>
          <a:bodyPr/>
          <a:lstStyle/>
          <a:p>
            <a:pPr eaLnBrk="1" hangingPunct="1"/>
            <a:r>
              <a:rPr lang="es-AR" b="1" smtClean="0">
                <a:solidFill>
                  <a:srgbClr val="92D050"/>
                </a:solidFill>
              </a:rPr>
              <a:t>Estructura económica de la Ciudad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RECURSOS / SERVICIOS</a:t>
            </a:r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SISTEMATIZACIÓN LIBRE DE DEUDA.</a:t>
            </a:r>
          </a:p>
          <a:p>
            <a:pPr eaLnBrk="1" hangingPunct="1"/>
            <a:r>
              <a:rPr lang="es-AR" smtClean="0"/>
              <a:t>ÚNICA MESA DE INGRESO Y EGRESO EN TRÁMITE DE HAB. MUNICIPAL.</a:t>
            </a:r>
          </a:p>
          <a:p>
            <a:pPr eaLnBrk="1" hangingPunct="1"/>
            <a:r>
              <a:rPr lang="es-AR" smtClean="0"/>
              <a:t>POLIFUNCIONALIDAD DEL PERSONAL DE ATENCIÓN AL PÚBLICO.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i="1" u="sng" smtClean="0"/>
              <a:t>ALGUNAS REFLEXIONES</a:t>
            </a: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z="2000" smtClean="0"/>
              <a:t>NADA QUE SE PUEDA HACER POR SI MISMO DEBE TERCERIZARSE</a:t>
            </a:r>
            <a:r>
              <a:rPr lang="es-AR" smtClean="0"/>
              <a:t>.</a:t>
            </a:r>
          </a:p>
          <a:p>
            <a:pPr eaLnBrk="1" hangingPunct="1"/>
            <a:endParaRPr lang="es-AR" smtClean="0"/>
          </a:p>
          <a:p>
            <a:pPr eaLnBrk="1" hangingPunct="1"/>
            <a:endParaRPr lang="es-AR" smtClean="0"/>
          </a:p>
          <a:p>
            <a:pPr eaLnBrk="1" hangingPunct="1"/>
            <a:r>
              <a:rPr lang="es-AR" sz="2000" smtClean="0"/>
              <a:t>EL COMPROMISO DE LOS EMPLEADOS SE FORTALECE CUANDO LAS GESTIONES DEFIENDEN LOS RECURSOS GENUINOS DE LOS MUNICIPIOS</a:t>
            </a:r>
            <a:r>
              <a:rPr lang="es-A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333375" y="3771900"/>
            <a:ext cx="8229600" cy="2154238"/>
          </a:xfrm>
        </p:spPr>
        <p:txBody>
          <a:bodyPr/>
          <a:lstStyle/>
          <a:p>
            <a:pPr eaLnBrk="1" hangingPunct="1"/>
            <a:r>
              <a:rPr lang="es-AR" smtClean="0"/>
              <a:t>MUCHAS GRACIAS</a:t>
            </a:r>
            <a:br>
              <a:rPr lang="es-AR" smtClean="0"/>
            </a:br>
            <a:r>
              <a:rPr lang="es-AR" sz="2400" smtClean="0"/>
              <a:t>Lic. Carlos Tapia</a:t>
            </a:r>
            <a:br>
              <a:rPr lang="es-AR" sz="2400" smtClean="0"/>
            </a:br>
            <a:r>
              <a:rPr lang="es-AR" sz="2400" smtClean="0"/>
              <a:t>Email : ctapia@madryn.gov.ar</a:t>
            </a:r>
          </a:p>
        </p:txBody>
      </p:sp>
      <p:pic>
        <p:nvPicPr>
          <p:cNvPr id="23555" name="Picture 3" descr="C:\Users\Carlos\Desktop\la cola mas lind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571500"/>
            <a:ext cx="6429375" cy="2000250"/>
          </a:xfr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i="1" u="sng" smtClean="0"/>
              <a:t>ESTRUCTURA INGRESOS</a:t>
            </a:r>
            <a:endParaRPr lang="es-AR" smtClean="0"/>
          </a:p>
        </p:txBody>
      </p:sp>
      <p:sp>
        <p:nvSpPr>
          <p:cNvPr id="4099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IMPUESTO SOBRE LOS INGRESOS BRUTOS.</a:t>
            </a:r>
          </a:p>
          <a:p>
            <a:pPr eaLnBrk="1" hangingPunct="1"/>
            <a:endParaRPr lang="es-AR" smtClean="0"/>
          </a:p>
          <a:p>
            <a:pPr eaLnBrk="1" hangingPunct="1"/>
            <a:r>
              <a:rPr lang="es-AR" smtClean="0"/>
              <a:t>IMPUESTO AUTOMOTOR</a:t>
            </a:r>
          </a:p>
          <a:p>
            <a:pPr eaLnBrk="1" hangingPunct="1"/>
            <a:endParaRPr lang="es-AR" smtClean="0"/>
          </a:p>
          <a:p>
            <a:pPr eaLnBrk="1" hangingPunct="1"/>
            <a:r>
              <a:rPr lang="es-AR" smtClean="0"/>
              <a:t>IMPUESTO INMOBILIARIO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i="1" u="sng" smtClean="0"/>
              <a:t>ESTRUCTURA INGRESOS</a:t>
            </a:r>
          </a:p>
        </p:txBody>
      </p:sp>
      <p:sp>
        <p:nvSpPr>
          <p:cNvPr id="5123" name="4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6400800" cy="639762"/>
          </a:xfrm>
        </p:spPr>
        <p:txBody>
          <a:bodyPr/>
          <a:lstStyle/>
          <a:p>
            <a:pPr eaLnBrk="1" hangingPunct="1"/>
            <a:r>
              <a:rPr lang="es-AR" u="sng" smtClean="0"/>
              <a:t>TASAS/ CONTRIBUCIONES / DERECHOS</a:t>
            </a:r>
          </a:p>
        </p:txBody>
      </p:sp>
      <p:sp>
        <p:nvSpPr>
          <p:cNvPr id="5124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s-AR" smtClean="0"/>
              <a:t>TASA Hab. Inspección, Seguridad e Higiene y Control Ambiental (THISHyCA)</a:t>
            </a:r>
          </a:p>
          <a:p>
            <a:pPr eaLnBrk="1" hangingPunct="1"/>
            <a:r>
              <a:rPr lang="es-AR" smtClean="0"/>
              <a:t>Tasa Turística Municipal.</a:t>
            </a:r>
          </a:p>
          <a:p>
            <a:pPr eaLnBrk="1" hangingPunct="1"/>
            <a:r>
              <a:rPr lang="es-AR" smtClean="0"/>
              <a:t>Tasa  de Recolección de Residuos.</a:t>
            </a:r>
          </a:p>
          <a:p>
            <a:pPr eaLnBrk="1" hangingPunct="1"/>
            <a:r>
              <a:rPr lang="es-AR" smtClean="0"/>
              <a:t>Tasa por Habilitación de Antenas de Telecomunicaciones</a:t>
            </a:r>
          </a:p>
          <a:p>
            <a:pPr eaLnBrk="1" hangingPunct="1"/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</p:txBody>
      </p:sp>
      <p:sp>
        <p:nvSpPr>
          <p:cNvPr id="5125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7000875" y="1535113"/>
            <a:ext cx="1685925" cy="639762"/>
          </a:xfrm>
        </p:spPr>
        <p:txBody>
          <a:bodyPr/>
          <a:lstStyle/>
          <a:p>
            <a:pPr eaLnBrk="1" hangingPunct="1"/>
            <a:r>
              <a:rPr lang="es-AR" u="sng" smtClean="0"/>
              <a:t> </a:t>
            </a:r>
          </a:p>
        </p:txBody>
      </p:sp>
      <p:sp>
        <p:nvSpPr>
          <p:cNvPr id="5126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s-AR" smtClean="0"/>
              <a:t>Tasa de Mantenimiento de calles y conservación de la vía pública.</a:t>
            </a:r>
          </a:p>
          <a:p>
            <a:pPr eaLnBrk="1" hangingPunct="1"/>
            <a:r>
              <a:rPr lang="es-AR" smtClean="0"/>
              <a:t>Cementerio.</a:t>
            </a:r>
          </a:p>
          <a:p>
            <a:pPr eaLnBrk="1" hangingPunct="1"/>
            <a:r>
              <a:rPr lang="es-AR" smtClean="0"/>
              <a:t>Derecho de Habilitación Municipal.</a:t>
            </a:r>
          </a:p>
          <a:p>
            <a:pPr eaLnBrk="1" hangingPunct="1"/>
            <a:r>
              <a:rPr lang="es-AR" smtClean="0"/>
              <a:t>Sistema de Estacionamiento medido</a:t>
            </a:r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i="1" u="sng" smtClean="0"/>
              <a:t>ESTRUCTURA INGRESOS</a:t>
            </a:r>
          </a:p>
        </p:txBody>
      </p:sp>
      <p:sp>
        <p:nvSpPr>
          <p:cNvPr id="6147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829300" cy="639762"/>
          </a:xfrm>
        </p:spPr>
        <p:txBody>
          <a:bodyPr/>
          <a:lstStyle/>
          <a:p>
            <a:pPr eaLnBrk="1" hangingPunct="1"/>
            <a:r>
              <a:rPr lang="es-AR" u="sng" smtClean="0"/>
              <a:t>TASAS/ CONTRIBUCIONES / DERECHOS</a:t>
            </a:r>
          </a:p>
        </p:txBody>
      </p:sp>
      <p:sp>
        <p:nvSpPr>
          <p:cNvPr id="6148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Publicidad y Propaganda.</a:t>
            </a:r>
          </a:p>
          <a:p>
            <a:pPr eaLnBrk="1" hangingPunct="1"/>
            <a:r>
              <a:rPr lang="es-AR" smtClean="0"/>
              <a:t>Ocupación de espacios públicos.</a:t>
            </a:r>
          </a:p>
          <a:p>
            <a:pPr eaLnBrk="1" hangingPunct="1"/>
            <a:r>
              <a:rPr lang="es-AR" smtClean="0"/>
              <a:t>Venta terrenos por licitación.</a:t>
            </a:r>
          </a:p>
          <a:p>
            <a:pPr eaLnBrk="1" hangingPunct="1"/>
            <a:r>
              <a:rPr lang="es-AR" smtClean="0"/>
              <a:t>Venta de terrenos sociales.</a:t>
            </a:r>
          </a:p>
          <a:p>
            <a:pPr eaLnBrk="1" hangingPunct="1"/>
            <a:r>
              <a:rPr lang="es-AR" smtClean="0"/>
              <a:t>Aranceles altas / bajas / y transferencias automotor.</a:t>
            </a:r>
          </a:p>
          <a:p>
            <a:pPr eaLnBrk="1" hangingPunct="1"/>
            <a:r>
              <a:rPr lang="es-AR" smtClean="0"/>
              <a:t>Venta de aguas tratadas</a:t>
            </a:r>
          </a:p>
        </p:txBody>
      </p:sp>
      <p:sp>
        <p:nvSpPr>
          <p:cNvPr id="6149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357938" y="1535113"/>
            <a:ext cx="2328862" cy="639762"/>
          </a:xfrm>
        </p:spPr>
        <p:txBody>
          <a:bodyPr/>
          <a:lstStyle/>
          <a:p>
            <a:pPr eaLnBrk="1" hangingPunct="1"/>
            <a:endParaRPr lang="es-ES" u="sng" smtClean="0"/>
          </a:p>
        </p:txBody>
      </p:sp>
      <p:sp>
        <p:nvSpPr>
          <p:cNvPr id="6150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s-AR" smtClean="0"/>
              <a:t>Derechos de construcción.</a:t>
            </a:r>
          </a:p>
          <a:p>
            <a:pPr eaLnBrk="1" hangingPunct="1"/>
            <a:r>
              <a:rPr lang="es-AR" smtClean="0"/>
              <a:t>Canon por concesiones otorgadas.</a:t>
            </a:r>
          </a:p>
          <a:p>
            <a:pPr eaLnBrk="1" hangingPunct="1"/>
            <a:r>
              <a:rPr lang="es-AR" smtClean="0"/>
              <a:t>Derecho de Habilitación de antenas.</a:t>
            </a:r>
          </a:p>
          <a:p>
            <a:pPr eaLnBrk="1" hangingPunct="1"/>
            <a:r>
              <a:rPr lang="es-AR" smtClean="0"/>
              <a:t>Multas por no presentación declaración Ing. Brutos.</a:t>
            </a:r>
          </a:p>
          <a:p>
            <a:pPr eaLnBrk="1" hangingPunct="1"/>
            <a:r>
              <a:rPr lang="es-AR" smtClean="0"/>
              <a:t>Espectáculos.</a:t>
            </a:r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i="1" u="sng" smtClean="0"/>
              <a:t>ESTRUCTURA INGRESOS</a:t>
            </a:r>
          </a:p>
        </p:txBody>
      </p:sp>
      <p:sp>
        <p:nvSpPr>
          <p:cNvPr id="7171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829300" cy="639762"/>
          </a:xfrm>
        </p:spPr>
        <p:txBody>
          <a:bodyPr/>
          <a:lstStyle/>
          <a:p>
            <a:pPr eaLnBrk="1" hangingPunct="1"/>
            <a:r>
              <a:rPr lang="es-AR" u="sng" smtClean="0"/>
              <a:t>TASAS/ CONTRIBUCIONES / DERECHOS</a:t>
            </a:r>
          </a:p>
        </p:txBody>
      </p:sp>
      <p:sp>
        <p:nvSpPr>
          <p:cNvPr id="7172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s-AR" smtClean="0"/>
              <a:t>Control de Abasto.</a:t>
            </a:r>
          </a:p>
          <a:p>
            <a:pPr eaLnBrk="1" hangingPunct="1"/>
            <a:r>
              <a:rPr lang="es-AR" smtClean="0"/>
              <a:t>Permiso de Carga y Descarga.</a:t>
            </a:r>
          </a:p>
          <a:p>
            <a:pPr eaLnBrk="1" hangingPunct="1"/>
            <a:r>
              <a:rPr lang="es-AR" smtClean="0"/>
              <a:t>Tasa residuos industriales.</a:t>
            </a:r>
          </a:p>
          <a:p>
            <a:pPr eaLnBrk="1" hangingPunct="1"/>
            <a:r>
              <a:rPr lang="es-AR" smtClean="0"/>
              <a:t>Inspección Sanitaria.</a:t>
            </a:r>
          </a:p>
          <a:p>
            <a:pPr eaLnBrk="1" hangingPunct="1"/>
            <a:r>
              <a:rPr lang="es-AR" smtClean="0"/>
              <a:t>Libretas sanitarias.</a:t>
            </a:r>
          </a:p>
          <a:p>
            <a:pPr eaLnBrk="1" hangingPunct="1"/>
            <a:r>
              <a:rPr lang="es-AR" smtClean="0"/>
              <a:t>Venta de áridos por cantera municipal.</a:t>
            </a:r>
          </a:p>
          <a:p>
            <a:pPr eaLnBrk="1" hangingPunct="1"/>
            <a:endParaRPr lang="es-AR" smtClean="0"/>
          </a:p>
          <a:p>
            <a:pPr eaLnBrk="1" hangingPunct="1"/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</p:txBody>
      </p:sp>
      <p:sp>
        <p:nvSpPr>
          <p:cNvPr id="7173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357938" y="1535113"/>
            <a:ext cx="2328862" cy="639762"/>
          </a:xfrm>
        </p:spPr>
        <p:txBody>
          <a:bodyPr/>
          <a:lstStyle/>
          <a:p>
            <a:pPr eaLnBrk="1" hangingPunct="1"/>
            <a:endParaRPr lang="es-ES" u="sng" smtClean="0"/>
          </a:p>
        </p:txBody>
      </p:sp>
      <p:sp>
        <p:nvSpPr>
          <p:cNvPr id="7174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>
              <a:buFont typeface="Arial" charset="0"/>
              <a:buNone/>
            </a:pPr>
            <a:endParaRPr lang="es-AR" smtClean="0"/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PRESUPUESTO MUNICIPAL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85750" y="1600200"/>
            <a:ext cx="4357688" cy="4525963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u="sng" dirty="0" smtClean="0"/>
              <a:t>INGRESOS OTRAS JURISDICCIONES</a:t>
            </a:r>
            <a:r>
              <a:rPr lang="es-AR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COPARTICIPACIÓN.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1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REGALÍAS PETROLERAS.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1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REGALÍAS GASIFERAS.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1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REGALÍAS HIDROELÉCTRICAS.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 smtClean="0"/>
              <a:t>OTROS APORTES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7200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4000" u="sng" dirty="0" smtClean="0"/>
              <a:t>RECURSOS PROPIOS</a:t>
            </a:r>
            <a:endParaRPr lang="es-AR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1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7200" dirty="0" smtClean="0">
                <a:solidFill>
                  <a:schemeClr val="tx1">
                    <a:lumMod val="95000"/>
                  </a:schemeClr>
                </a:solidFill>
              </a:rPr>
              <a:t>     </a:t>
            </a:r>
            <a:endParaRPr lang="es-AR" sz="72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PRESUPUESTO 2011</a:t>
            </a:r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PRESUPUESTO 2012</a:t>
            </a:r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710</Words>
  <Application>Microsoft Office PowerPoint</Application>
  <PresentationFormat>Presentación en pantalla (4:3)</PresentationFormat>
  <Paragraphs>168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MUNICIPALIDAD DE  PUERTO MADRYN</vt:lpstr>
      <vt:lpstr>Estructura económica de la Ciudad</vt:lpstr>
      <vt:lpstr>ESTRUCTURA INGRESOS</vt:lpstr>
      <vt:lpstr>ESTRUCTURA INGRESOS</vt:lpstr>
      <vt:lpstr>ESTRUCTURA INGRESOS</vt:lpstr>
      <vt:lpstr>ESTRUCTURA INGRESOS</vt:lpstr>
      <vt:lpstr>PRESUPUESTO MUNICIPAL</vt:lpstr>
      <vt:lpstr>PRESUPUESTO 2011</vt:lpstr>
      <vt:lpstr>PRESUPUESTO 2012</vt:lpstr>
      <vt:lpstr>PRESUPUESTO 2013</vt:lpstr>
      <vt:lpstr>COMPOSICION DE LOS INGRESOS PROPIOS</vt:lpstr>
      <vt:lpstr>COMPOSICION DE LOS RECRUSOS PROPIOS</vt:lpstr>
      <vt:lpstr>NUEVOS DEPARTAMENTOS</vt:lpstr>
      <vt:lpstr>Organigrama de la DGR</vt:lpstr>
      <vt:lpstr>ACCIONES CONCRETAS</vt:lpstr>
      <vt:lpstr>ACCIONES CONCRETAS</vt:lpstr>
      <vt:lpstr>ACCIONES CONCRETAS</vt:lpstr>
      <vt:lpstr>ACCIONES CONCRETAS</vt:lpstr>
      <vt:lpstr>RECURSOS / SERVICIOS</vt:lpstr>
      <vt:lpstr>RECURSOS / SERVICIOS</vt:lpstr>
      <vt:lpstr>ALGUNAS REFLEXIONES</vt:lpstr>
      <vt:lpstr>MUCHAS GRACIAS Lic. Carlos Tapia Email : ctapia@madryn.gov.ar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PUERTO MADRYN</dc:title>
  <dc:creator>Carlos</dc:creator>
  <cp:lastModifiedBy> </cp:lastModifiedBy>
  <cp:revision>63</cp:revision>
  <dcterms:created xsi:type="dcterms:W3CDTF">2012-11-19T02:04:49Z</dcterms:created>
  <dcterms:modified xsi:type="dcterms:W3CDTF">2013-11-22T16:06:25Z</dcterms:modified>
</cp:coreProperties>
</file>