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81" r:id="rId3"/>
    <p:sldId id="280" r:id="rId4"/>
    <p:sldId id="265" r:id="rId5"/>
    <p:sldId id="274" r:id="rId6"/>
    <p:sldId id="284" r:id="rId7"/>
    <p:sldId id="279" r:id="rId8"/>
    <p:sldId id="283" r:id="rId9"/>
    <p:sldId id="272" r:id="rId10"/>
    <p:sldId id="285" r:id="rId11"/>
  </p:sldIdLst>
  <p:sldSz cx="9144000" cy="6858000" type="screen4x3"/>
  <p:notesSz cx="6797675" cy="9926638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9FD4"/>
    <a:srgbClr val="204D84"/>
    <a:srgbClr val="398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10" autoAdjust="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2127826637881102E-2"/>
          <c:w val="1"/>
          <c:h val="0.6073167170614675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Distribución Secundaria</c:v>
                </c:pt>
              </c:strCache>
            </c:strRef>
          </c:tx>
          <c:spPr>
            <a:ln w="12424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  <c:spPr/>
          </c:dPt>
          <c:dPt>
            <c:idx val="1"/>
            <c:bubble3D val="0"/>
            <c:spPr/>
          </c:dPt>
          <c:dLbls>
            <c:dLbl>
              <c:idx val="0"/>
              <c:layout>
                <c:manualLayout>
                  <c:x val="0.21488823606010798"/>
                  <c:y val="-0.10126404118971746"/>
                </c:manualLayout>
              </c:layout>
              <c:tx>
                <c:rich>
                  <a:bodyPr/>
                  <a:lstStyle/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defRPr>
                    </a:pPr>
                    <a:r>
                      <a:rPr lang="es-AR" sz="1400">
                        <a:latin typeface="Arial" pitchFamily="34" charset="0"/>
                        <a:cs typeface="Arial" pitchFamily="34" charset="0"/>
                      </a:rPr>
                      <a:t>9</a:t>
                    </a:r>
                    <a:r>
                      <a:rPr lang="es-AR"/>
                      <a:t>8,0%</a:t>
                    </a:r>
                  </a:p>
                </c:rich>
              </c:tx>
              <c:spPr>
                <a:solidFill>
                  <a:srgbClr val="FFFFFF"/>
                </a:solidFill>
                <a:ln w="24858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4765041389057132E-2"/>
                  <c:y val="5.0132283476591336E-2"/>
                </c:manualLayout>
              </c:layout>
              <c:spPr>
                <a:solidFill>
                  <a:srgbClr val="FFFFFF"/>
                </a:solidFill>
                <a:ln w="24858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 pitchFamily="34" charset="0"/>
                      <a:ea typeface="Calibri"/>
                      <a:cs typeface="Arial" pitchFamily="34" charset="0"/>
                    </a:defRPr>
                  </a:pPr>
                  <a:endParaRPr lang="es-A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Mode val="edge"/>
                  <c:yMode val="edge"/>
                  <c:x val="0.49236192714453747"/>
                  <c:y val="1.8148820326678863E-3"/>
                </c:manualLayout>
              </c:layout>
              <c:spPr>
                <a:solidFill>
                  <a:srgbClr val="FFFFFF"/>
                </a:solidFill>
                <a:ln w="24858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 pitchFamily="34" charset="0"/>
                      <a:ea typeface="Calibri"/>
                      <a:cs typeface="Arial" pitchFamily="34" charset="0"/>
                    </a:defRPr>
                  </a:pPr>
                  <a:endParaRPr lang="es-A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FF"/>
              </a:solidFill>
              <a:ln w="24858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FFFFFF"/>
                    </a:solidFill>
                    <a:latin typeface="Arial" pitchFamily="34" charset="0"/>
                    <a:ea typeface="Calibri"/>
                    <a:cs typeface="Arial" pitchFamily="34" charset="0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Hoja1!$A$2:$A$3</c:f>
              <c:strCache>
                <c:ptCount val="2"/>
                <c:pt idx="0">
                  <c:v>Municipios y Comisiones Municipales</c:v>
                </c:pt>
                <c:pt idx="1">
                  <c:v>Fondo Provincial para Desequilibrios Fiscales</c:v>
                </c:pt>
              </c:strCache>
            </c:strRef>
          </c:cat>
          <c:val>
            <c:numRef>
              <c:f>Hoja1!$B$2:$B$3</c:f>
              <c:numCache>
                <c:formatCode>0.0%</c:formatCode>
                <c:ptCount val="2"/>
                <c:pt idx="0">
                  <c:v>0.98</c:v>
                </c:pt>
                <c:pt idx="1">
                  <c:v>2.0000000000000032E-2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4858">
          <a:noFill/>
        </a:ln>
      </c:spPr>
    </c:plotArea>
    <c:legend>
      <c:legendPos val="r"/>
      <c:layout>
        <c:manualLayout>
          <c:xMode val="edge"/>
          <c:yMode val="edge"/>
          <c:x val="2.3501762632197414E-3"/>
          <c:y val="0.74957698815566698"/>
          <c:w val="0.98119858989424025"/>
          <c:h val="0.23011844331641326"/>
        </c:manualLayout>
      </c:layout>
      <c:overlay val="0"/>
      <c:txPr>
        <a:bodyPr/>
        <a:lstStyle/>
        <a:p>
          <a:pPr>
            <a:defRPr sz="1561">
              <a:latin typeface="Arial" pitchFamily="34" charset="0"/>
              <a:cs typeface="Arial" pitchFamily="34" charset="0"/>
            </a:defRPr>
          </a:pPr>
          <a:endParaRPr lang="es-AR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55"/>
      </a:pPr>
      <a:endParaRPr lang="es-A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2127826637881102E-2"/>
          <c:w val="1"/>
          <c:h val="0.6073167170614675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Distribución Secundaria</c:v>
                </c:pt>
              </c:strCache>
            </c:strRef>
          </c:tx>
          <c:spPr>
            <a:ln w="12424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  <c:spPr/>
          </c:dPt>
          <c:dPt>
            <c:idx val="1"/>
            <c:bubble3D val="0"/>
            <c:spPr>
              <a:solidFill>
                <a:prstClr val="white">
                  <a:lumMod val="85000"/>
                </a:prstClr>
              </a:solidFill>
            </c:spPr>
          </c:dPt>
          <c:dLbls>
            <c:dLbl>
              <c:idx val="0"/>
              <c:layout>
                <c:manualLayout>
                  <c:x val="0.22246739440113894"/>
                  <c:y val="-0.11717627581874938"/>
                </c:manualLayout>
              </c:layout>
              <c:tx>
                <c:rich>
                  <a:bodyPr/>
                  <a:lstStyle/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defRPr>
                    </a:pPr>
                    <a:r>
                      <a:rPr lang="es-AR" sz="1400" dirty="0">
                        <a:latin typeface="Arial" pitchFamily="34" charset="0"/>
                        <a:cs typeface="Arial" pitchFamily="34" charset="0"/>
                      </a:rPr>
                      <a:t>9</a:t>
                    </a:r>
                    <a:r>
                      <a:rPr lang="es-AR" dirty="0"/>
                      <a:t>8,0%</a:t>
                    </a:r>
                  </a:p>
                </c:rich>
              </c:tx>
              <c:spPr>
                <a:solidFill>
                  <a:srgbClr val="FFFFFF"/>
                </a:solidFill>
                <a:ln w="24858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layout>
                <c:manualLayout>
                  <c:xMode val="edge"/>
                  <c:yMode val="edge"/>
                  <c:x val="0.49236192714453764"/>
                  <c:y val="1.8148820326678861E-3"/>
                </c:manualLayout>
              </c:layout>
              <c:spPr>
                <a:solidFill>
                  <a:srgbClr val="FFFFFF"/>
                </a:solidFill>
                <a:ln w="24858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 pitchFamily="34" charset="0"/>
                      <a:ea typeface="Calibri"/>
                      <a:cs typeface="Arial" pitchFamily="34" charset="0"/>
                    </a:defRPr>
                  </a:pPr>
                  <a:endParaRPr lang="es-A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FF"/>
              </a:solidFill>
              <a:ln w="24858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FFFFFF"/>
                    </a:solidFill>
                    <a:latin typeface="Arial" pitchFamily="34" charset="0"/>
                    <a:ea typeface="Calibri"/>
                    <a:cs typeface="Arial" pitchFamily="34" charset="0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Hoja1!$A$2:$A$3</c:f>
              <c:strCache>
                <c:ptCount val="2"/>
                <c:pt idx="0">
                  <c:v>Municipios y Comisiones Municipales</c:v>
                </c:pt>
                <c:pt idx="1">
                  <c:v>Fondo Provincial para Desequilibrios Fiscales</c:v>
                </c:pt>
              </c:strCache>
            </c:strRef>
          </c:cat>
          <c:val>
            <c:numRef>
              <c:f>Hoja1!$B$2:$B$3</c:f>
              <c:numCache>
                <c:formatCode>0.0%</c:formatCode>
                <c:ptCount val="2"/>
                <c:pt idx="0">
                  <c:v>0.98</c:v>
                </c:pt>
                <c:pt idx="1">
                  <c:v>2.0000000000000011E-2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4858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55"/>
      </a:pPr>
      <a:endParaRPr lang="es-A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2127826637881102E-2"/>
          <c:w val="1"/>
          <c:h val="0.6073167170614675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Distribución Secundaria</c:v>
                </c:pt>
              </c:strCache>
            </c:strRef>
          </c:tx>
          <c:spPr>
            <a:ln w="12424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1"/>
            <c:bubble3D val="0"/>
            <c:spPr/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-4.4765041389057125E-2"/>
                  <c:y val="5.0132283476591349E-2"/>
                </c:manualLayout>
              </c:layout>
              <c:spPr>
                <a:solidFill>
                  <a:srgbClr val="FFFFFF"/>
                </a:solidFill>
                <a:ln w="24858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 pitchFamily="34" charset="0"/>
                      <a:ea typeface="Calibri"/>
                      <a:cs typeface="Arial" pitchFamily="34" charset="0"/>
                    </a:defRPr>
                  </a:pPr>
                  <a:endParaRPr lang="es-A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Mode val="edge"/>
                  <c:yMode val="edge"/>
                  <c:x val="0.49236192714453764"/>
                  <c:y val="1.8148820326678861E-3"/>
                </c:manualLayout>
              </c:layout>
              <c:spPr>
                <a:solidFill>
                  <a:srgbClr val="FFFFFF"/>
                </a:solidFill>
                <a:ln w="24858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 pitchFamily="34" charset="0"/>
                      <a:ea typeface="Calibri"/>
                      <a:cs typeface="Arial" pitchFamily="34" charset="0"/>
                    </a:defRPr>
                  </a:pPr>
                  <a:endParaRPr lang="es-A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FF"/>
              </a:solidFill>
              <a:ln w="24858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FFFFFF"/>
                    </a:solidFill>
                    <a:latin typeface="Arial" pitchFamily="34" charset="0"/>
                    <a:ea typeface="Calibri"/>
                    <a:cs typeface="Arial" pitchFamily="34" charset="0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Hoja1!$A$2:$A$3</c:f>
              <c:strCache>
                <c:ptCount val="2"/>
                <c:pt idx="0">
                  <c:v>Municipios y Comisiones Municipales</c:v>
                </c:pt>
                <c:pt idx="1">
                  <c:v>Fondo Provincial para Desequilibrios Fiscales</c:v>
                </c:pt>
              </c:strCache>
            </c:strRef>
          </c:cat>
          <c:val>
            <c:numRef>
              <c:f>Hoja1!$B$2:$B$3</c:f>
              <c:numCache>
                <c:formatCode>0.0%</c:formatCode>
                <c:ptCount val="2"/>
                <c:pt idx="0">
                  <c:v>0.98</c:v>
                </c:pt>
                <c:pt idx="1">
                  <c:v>2.0000000000000011E-2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4858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55"/>
      </a:pPr>
      <a:endParaRPr lang="es-A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963F5A9-695F-4F4A-93DD-60EF33DFE363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AR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AR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3D1C073-8CF1-4F36-B80C-0FA5931D87C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70802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DF62E7-DA2A-4F6E-9C05-34CDA812B96D}" type="slidenum">
              <a:rPr lang="es-AR" smtClean="0"/>
              <a:pPr/>
              <a:t>1</a:t>
            </a:fld>
            <a:endParaRPr lang="es-A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9700" name="3 Marcador de número de diapositiva"/>
          <p:cNvSpPr txBox="1">
            <a:spLocks noGrp="1"/>
          </p:cNvSpPr>
          <p:nvPr/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80C1E8C-E9FA-4950-ADCA-9D3EBDAC856B}" type="slidenum">
              <a:rPr lang="es-AR" sz="1200"/>
              <a:pPr algn="r"/>
              <a:t>3</a:t>
            </a:fld>
            <a:endParaRPr lang="es-AR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81B881-6CDE-409C-8EB0-E8B36D90E5EE}" type="slidenum">
              <a:rPr lang="es-AR" smtClean="0"/>
              <a:pPr/>
              <a:t>4</a:t>
            </a:fld>
            <a:endParaRPr lang="es-A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43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E1F14B-A226-4105-8D73-263BC027F2BC}" type="slidenum">
              <a:rPr lang="es-AR" smtClean="0"/>
              <a:pPr/>
              <a:t>9</a:t>
            </a:fld>
            <a:endParaRPr lang="es-A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74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48AA744-A101-4A7D-AE01-CB0663E07188}" type="slidenum">
              <a:rPr lang="es-AR" smtClean="0"/>
              <a:pPr/>
              <a:t>10</a:t>
            </a:fld>
            <a:endParaRPr lang="es-A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B497E-57E2-4A8F-B8ED-A04E26E75A62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591F5-B88E-4D8C-9829-DC46DE47724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B9B39-87C4-4308-991C-2A53EBED25E8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50B48-8196-4CC0-A575-AC404EA8769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6F141-911C-4122-9370-381FD5B1D6FE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4AB85-DF68-4E96-8B30-B8E8F06C305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4 Marcador de contenido" descr="Sin títul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3333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4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948C6-6842-42A6-985F-E17FDA16FABE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8AEB9-A8E9-499A-B6B0-4DD3B1D5F2E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A69DF-6842-4705-8C50-129484894419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32B00-A00D-423A-BD3F-3A9EDE49C14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F2DE0-EA68-4455-A3CF-AD2837DAB86F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D100C-FE26-4FC6-B143-7DBDD02EF8F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0980E-3E90-427E-83FB-B0E62E06CBD2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65335-51FD-41E9-BA1E-44166AF8149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A9765-409E-4A8C-A88A-A06D29D3B83E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BA4CA-6916-4B2B-A986-D3A9D1ED1F0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CDFE4-09F7-423F-A555-8C05880042C5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0CEAB-506D-43E8-86AB-30D54715DC3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AA4ED-E868-4E59-BDDF-04D2492D2AAB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E6DFD-D2CB-47DB-92FC-AF313382C16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610D7-E931-41F3-A435-7B7C8926CE2F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37B3A-DD97-44D4-B080-BFB61311195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2051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EE51E9-9917-4D05-988B-7E2912222D62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E1C7F9-37C6-4D05-B12D-DAFD75655812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7"/>
          <p:cNvCxnSpPr/>
          <p:nvPr/>
        </p:nvCxnSpPr>
        <p:spPr>
          <a:xfrm>
            <a:off x="611188" y="342900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9" name="1 Título"/>
          <p:cNvSpPr txBox="1">
            <a:spLocks/>
          </p:cNvSpPr>
          <p:nvPr/>
        </p:nvSpPr>
        <p:spPr bwMode="auto">
          <a:xfrm>
            <a:off x="611188" y="2695575"/>
            <a:ext cx="7848600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s-AR" sz="2800" b="1">
                <a:solidFill>
                  <a:srgbClr val="376092"/>
                </a:solidFill>
              </a:rPr>
              <a:t>PROVINCIA DE SANTIAGO DEL ESTERO</a:t>
            </a:r>
          </a:p>
        </p:txBody>
      </p:sp>
      <p:sp>
        <p:nvSpPr>
          <p:cNvPr id="4105" name="2 Subtítulo"/>
          <p:cNvSpPr txBox="1">
            <a:spLocks/>
          </p:cNvSpPr>
          <p:nvPr/>
        </p:nvSpPr>
        <p:spPr bwMode="auto">
          <a:xfrm>
            <a:off x="685800" y="3505200"/>
            <a:ext cx="7847013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s-AR" sz="2200" dirty="0"/>
              <a:t>Coparticipación Provincial de recursos a </a:t>
            </a:r>
            <a:r>
              <a:rPr lang="es-AR" sz="2200" dirty="0" smtClean="0"/>
              <a:t>Gobiernos Locales</a:t>
            </a:r>
            <a:endParaRPr lang="es-AR" sz="2200" dirty="0"/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4535488" y="5624005"/>
            <a:ext cx="3921313" cy="6309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s-A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Dirección Nacional </a:t>
            </a:r>
            <a:r>
              <a:rPr lang="es-A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 Asuntos Provinciales</a:t>
            </a:r>
          </a:p>
          <a:p>
            <a:pPr algn="r">
              <a:spcBef>
                <a:spcPct val="50000"/>
              </a:spcBef>
              <a:defRPr/>
            </a:pPr>
            <a:r>
              <a:rPr lang="es-A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Ministerio de </a:t>
            </a:r>
            <a:r>
              <a:rPr lang="es-A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Hacienda</a:t>
            </a:r>
            <a:endParaRPr lang="es-ES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77825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Glosario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466799" y="1124843"/>
            <a:ext cx="79216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 dirty="0"/>
              <a:t> Masa Coparticipable: </a:t>
            </a:r>
            <a:r>
              <a:rPr lang="es-ES" sz="1400" dirty="0"/>
              <a:t>Son aquellos recursos sujetos a distribución entre la Provincia y los Gobiernos Locales.</a:t>
            </a:r>
            <a:endParaRPr lang="es-AR" sz="1600" dirty="0"/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466799" y="1840012"/>
            <a:ext cx="79216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 dirty="0"/>
              <a:t> Distribución Primaria: </a:t>
            </a:r>
            <a:r>
              <a:rPr lang="es-AR" sz="1400" dirty="0"/>
              <a:t>Indica la asignación de la Masa Coparticipable entre la Provincia y los Gobiernos Locales</a:t>
            </a:r>
            <a:r>
              <a:rPr lang="es-AR" sz="1600" dirty="0"/>
              <a:t>.</a:t>
            </a:r>
            <a:r>
              <a:rPr lang="es-AR" sz="1600" b="1" dirty="0"/>
              <a:t> </a:t>
            </a: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466799" y="2586930"/>
            <a:ext cx="79216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 dirty="0"/>
              <a:t> Distribución Secundaria:</a:t>
            </a:r>
            <a:r>
              <a:rPr lang="es-AR" sz="1400" dirty="0"/>
              <a:t> Determina la distribución de la Coparticipación Provincial entre los Gobiernos Locales.</a:t>
            </a:r>
            <a:endParaRPr lang="es-A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351146" y="476250"/>
            <a:ext cx="8064500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Esquema de Coparticipación Provincial</a:t>
            </a:r>
          </a:p>
        </p:txBody>
      </p:sp>
      <p:sp>
        <p:nvSpPr>
          <p:cNvPr id="20" name="19 Rectángulo redondeado"/>
          <p:cNvSpPr/>
          <p:nvPr/>
        </p:nvSpPr>
        <p:spPr>
          <a:xfrm>
            <a:off x="770802" y="4077073"/>
            <a:ext cx="7884368" cy="82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18 Rectángulo redondeado"/>
          <p:cNvSpPr/>
          <p:nvPr/>
        </p:nvSpPr>
        <p:spPr>
          <a:xfrm>
            <a:off x="770802" y="2605380"/>
            <a:ext cx="7884368" cy="936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Rectángulo redondeado"/>
          <p:cNvSpPr/>
          <p:nvPr/>
        </p:nvSpPr>
        <p:spPr>
          <a:xfrm>
            <a:off x="3209521" y="1196752"/>
            <a:ext cx="2009297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Masa </a:t>
            </a:r>
            <a:r>
              <a:rPr lang="es-AR" sz="1200" b="1" dirty="0">
                <a:latin typeface="Arial" pitchFamily="34" charset="0"/>
                <a:cs typeface="Arial" pitchFamily="34" charset="0"/>
              </a:rPr>
              <a:t>Coparticipable</a:t>
            </a:r>
          </a:p>
        </p:txBody>
      </p:sp>
      <p:sp>
        <p:nvSpPr>
          <p:cNvPr id="48" name="47 Rectángulo redondeado"/>
          <p:cNvSpPr/>
          <p:nvPr/>
        </p:nvSpPr>
        <p:spPr>
          <a:xfrm>
            <a:off x="5216170" y="2709968"/>
            <a:ext cx="1800200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200" b="1" dirty="0">
                <a:latin typeface="Arial" pitchFamily="34" charset="0"/>
                <a:cs typeface="Arial" pitchFamily="34" charset="0"/>
              </a:rPr>
              <a:t>Provincia</a:t>
            </a:r>
          </a:p>
        </p:txBody>
      </p:sp>
      <p:sp>
        <p:nvSpPr>
          <p:cNvPr id="51" name="50 Rectángulo redondeado"/>
          <p:cNvSpPr/>
          <p:nvPr/>
        </p:nvSpPr>
        <p:spPr>
          <a:xfrm>
            <a:off x="1475656" y="2722569"/>
            <a:ext cx="1872208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Gobiernos Locales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25 Conector angular"/>
          <p:cNvCxnSpPr>
            <a:stCxn id="6" idx="2"/>
            <a:endCxn id="51" idx="0"/>
          </p:cNvCxnSpPr>
          <p:nvPr/>
        </p:nvCxnSpPr>
        <p:spPr>
          <a:xfrm rot="5400000">
            <a:off x="2917257" y="1425655"/>
            <a:ext cx="791417" cy="1802410"/>
          </a:xfrm>
          <a:prstGeom prst="bentConnector3">
            <a:avLst>
              <a:gd name="adj1" fmla="val 50000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 redondeado"/>
          <p:cNvSpPr/>
          <p:nvPr/>
        </p:nvSpPr>
        <p:spPr>
          <a:xfrm>
            <a:off x="1029338" y="4185085"/>
            <a:ext cx="2952328" cy="60126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Distribución entre Gobiernos Locales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1029338" y="5420022"/>
            <a:ext cx="2952328" cy="60126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Destino y distribución de fondos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7425034" y="2839085"/>
            <a:ext cx="125963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AR" sz="1200" b="1" i="1" dirty="0" smtClean="0"/>
              <a:t>Distribución Primaria</a:t>
            </a:r>
            <a:endParaRPr lang="es-AR" sz="1200" b="1" i="1" dirty="0"/>
          </a:p>
        </p:txBody>
      </p:sp>
      <p:sp>
        <p:nvSpPr>
          <p:cNvPr id="43" name="42 CuadroTexto"/>
          <p:cNvSpPr txBox="1"/>
          <p:nvPr/>
        </p:nvSpPr>
        <p:spPr>
          <a:xfrm>
            <a:off x="7425034" y="4254886"/>
            <a:ext cx="125963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AR" sz="1200" b="1" i="1" dirty="0" smtClean="0"/>
              <a:t>Distribución Secundaria</a:t>
            </a:r>
            <a:endParaRPr lang="es-AR" sz="1200" b="1" i="1" dirty="0"/>
          </a:p>
        </p:txBody>
      </p:sp>
      <p:cxnSp>
        <p:nvCxnSpPr>
          <p:cNvPr id="46" name="45 Forma"/>
          <p:cNvCxnSpPr>
            <a:stCxn id="51" idx="1"/>
            <a:endCxn id="25" idx="1"/>
          </p:cNvCxnSpPr>
          <p:nvPr/>
        </p:nvCxnSpPr>
        <p:spPr>
          <a:xfrm rot="10800000" flipV="1">
            <a:off x="1029338" y="3089769"/>
            <a:ext cx="446318" cy="1395950"/>
          </a:xfrm>
          <a:prstGeom prst="bentConnector3">
            <a:avLst>
              <a:gd name="adj1" fmla="val 177424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angular"/>
          <p:cNvCxnSpPr>
            <a:stCxn id="51" idx="1"/>
            <a:endCxn id="28" idx="1"/>
          </p:cNvCxnSpPr>
          <p:nvPr/>
        </p:nvCxnSpPr>
        <p:spPr>
          <a:xfrm rot="10800000" flipV="1">
            <a:off x="1029338" y="3089768"/>
            <a:ext cx="446318" cy="2630887"/>
          </a:xfrm>
          <a:prstGeom prst="bentConnector3">
            <a:avLst>
              <a:gd name="adj1" fmla="val 177424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6" idx="2"/>
            <a:endCxn id="48" idx="0"/>
          </p:cNvCxnSpPr>
          <p:nvPr/>
        </p:nvCxnSpPr>
        <p:spPr>
          <a:xfrm rot="16200000" flipH="1">
            <a:off x="4775812" y="1369510"/>
            <a:ext cx="778816" cy="1902100"/>
          </a:xfrm>
          <a:prstGeom prst="bentConnector3">
            <a:avLst>
              <a:gd name="adj1" fmla="val 50679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6" grpId="0" animBg="1"/>
      <p:bldP spid="25" grpId="0" animBg="1"/>
      <p:bldP spid="28" grpId="0" animBg="1"/>
      <p:bldP spid="41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41 Grupo"/>
          <p:cNvGrpSpPr>
            <a:grpSpLocks/>
          </p:cNvGrpSpPr>
          <p:nvPr/>
        </p:nvGrpSpPr>
        <p:grpSpPr bwMode="auto">
          <a:xfrm>
            <a:off x="385763" y="1478757"/>
            <a:ext cx="450850" cy="277813"/>
            <a:chOff x="1151620" y="2753925"/>
            <a:chExt cx="540059" cy="360040"/>
          </a:xfrm>
        </p:grpSpPr>
        <p:sp>
          <p:nvSpPr>
            <p:cNvPr id="40" name="39 Flecha izquierda"/>
            <p:cNvSpPr/>
            <p:nvPr/>
          </p:nvSpPr>
          <p:spPr>
            <a:xfrm rot="10800000">
              <a:off x="1151620" y="2753925"/>
              <a:ext cx="359405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  <p:sp>
          <p:nvSpPr>
            <p:cNvPr id="41" name="40 Flecha izquierda"/>
            <p:cNvSpPr/>
            <p:nvPr/>
          </p:nvSpPr>
          <p:spPr>
            <a:xfrm rot="10800000">
              <a:off x="1332273" y="2753925"/>
              <a:ext cx="359406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</p:grpSp>
      <p:sp>
        <p:nvSpPr>
          <p:cNvPr id="43" name="42 Rectángulo"/>
          <p:cNvSpPr/>
          <p:nvPr/>
        </p:nvSpPr>
        <p:spPr>
          <a:xfrm>
            <a:off x="918061" y="1457326"/>
            <a:ext cx="7380288" cy="3206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5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Ley N° 23.548 (Coparticipación Federal de Impuestos) y sus modificatorias</a:t>
            </a:r>
            <a:endParaRPr lang="es-AR" sz="15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43 Grupo"/>
          <p:cNvGrpSpPr>
            <a:grpSpLocks/>
          </p:cNvGrpSpPr>
          <p:nvPr/>
        </p:nvGrpSpPr>
        <p:grpSpPr bwMode="auto">
          <a:xfrm>
            <a:off x="385763" y="2161537"/>
            <a:ext cx="450850" cy="276225"/>
            <a:chOff x="1151620" y="2753925"/>
            <a:chExt cx="540059" cy="360040"/>
          </a:xfrm>
        </p:grpSpPr>
        <p:sp>
          <p:nvSpPr>
            <p:cNvPr id="45" name="44 Flecha izquierda"/>
            <p:cNvSpPr/>
            <p:nvPr/>
          </p:nvSpPr>
          <p:spPr>
            <a:xfrm rot="10800000">
              <a:off x="1151620" y="2753925"/>
              <a:ext cx="359405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  <p:sp>
          <p:nvSpPr>
            <p:cNvPr id="46" name="45 Flecha izquierda"/>
            <p:cNvSpPr/>
            <p:nvPr/>
          </p:nvSpPr>
          <p:spPr>
            <a:xfrm rot="10800000">
              <a:off x="1332273" y="2753925"/>
              <a:ext cx="359406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</p:grpSp>
      <p:sp>
        <p:nvSpPr>
          <p:cNvPr id="47" name="46 Rectángulo"/>
          <p:cNvSpPr/>
          <p:nvPr/>
        </p:nvSpPr>
        <p:spPr>
          <a:xfrm>
            <a:off x="918061" y="2137724"/>
            <a:ext cx="7380288" cy="3238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Impuesto sobre los Ingresos Brutos</a:t>
            </a:r>
          </a:p>
        </p:txBody>
      </p:sp>
      <p:grpSp>
        <p:nvGrpSpPr>
          <p:cNvPr id="4" name="47 Grupo"/>
          <p:cNvGrpSpPr>
            <a:grpSpLocks/>
          </p:cNvGrpSpPr>
          <p:nvPr/>
        </p:nvGrpSpPr>
        <p:grpSpPr bwMode="auto">
          <a:xfrm>
            <a:off x="385763" y="2845110"/>
            <a:ext cx="450850" cy="276225"/>
            <a:chOff x="1151620" y="2753925"/>
            <a:chExt cx="540059" cy="360040"/>
          </a:xfrm>
        </p:grpSpPr>
        <p:sp>
          <p:nvSpPr>
            <p:cNvPr id="6" name="48 Flecha izquierda"/>
            <p:cNvSpPr/>
            <p:nvPr/>
          </p:nvSpPr>
          <p:spPr>
            <a:xfrm rot="10800000">
              <a:off x="1151620" y="2753925"/>
              <a:ext cx="359405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  <p:sp>
          <p:nvSpPr>
            <p:cNvPr id="7" name="49 Flecha izquierda"/>
            <p:cNvSpPr/>
            <p:nvPr/>
          </p:nvSpPr>
          <p:spPr>
            <a:xfrm rot="10800000">
              <a:off x="1332273" y="2753925"/>
              <a:ext cx="359406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</p:grpSp>
      <p:sp>
        <p:nvSpPr>
          <p:cNvPr id="51" name="50 Rectángulo"/>
          <p:cNvSpPr/>
          <p:nvPr/>
        </p:nvSpPr>
        <p:spPr>
          <a:xfrm>
            <a:off x="918061" y="2821297"/>
            <a:ext cx="7380288" cy="3238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Impuesto Inmobiliario</a:t>
            </a:r>
          </a:p>
        </p:txBody>
      </p:sp>
      <p:grpSp>
        <p:nvGrpSpPr>
          <p:cNvPr id="5" name="55 Grupo"/>
          <p:cNvGrpSpPr>
            <a:grpSpLocks/>
          </p:cNvGrpSpPr>
          <p:nvPr/>
        </p:nvGrpSpPr>
        <p:grpSpPr bwMode="auto">
          <a:xfrm>
            <a:off x="395288" y="4208289"/>
            <a:ext cx="450850" cy="277812"/>
            <a:chOff x="1151620" y="2753925"/>
            <a:chExt cx="540059" cy="360040"/>
          </a:xfrm>
        </p:grpSpPr>
        <p:sp>
          <p:nvSpPr>
            <p:cNvPr id="57" name="56 Flecha izquierda"/>
            <p:cNvSpPr/>
            <p:nvPr/>
          </p:nvSpPr>
          <p:spPr>
            <a:xfrm rot="10800000">
              <a:off x="1151620" y="2753925"/>
              <a:ext cx="359405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  <p:sp>
          <p:nvSpPr>
            <p:cNvPr id="58" name="57 Flecha izquierda"/>
            <p:cNvSpPr/>
            <p:nvPr/>
          </p:nvSpPr>
          <p:spPr>
            <a:xfrm rot="10800000">
              <a:off x="1332273" y="2753925"/>
              <a:ext cx="359406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</p:grpSp>
      <p:sp>
        <p:nvSpPr>
          <p:cNvPr id="59" name="58 Rectángulo"/>
          <p:cNvSpPr/>
          <p:nvPr/>
        </p:nvSpPr>
        <p:spPr>
          <a:xfrm>
            <a:off x="918061" y="4185270"/>
            <a:ext cx="7381875" cy="3238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Impuesto a los Automotores</a:t>
            </a:r>
          </a:p>
        </p:txBody>
      </p:sp>
      <p:sp>
        <p:nvSpPr>
          <p:cNvPr id="8" name="58 Rectángulo"/>
          <p:cNvSpPr/>
          <p:nvPr/>
        </p:nvSpPr>
        <p:spPr>
          <a:xfrm>
            <a:off x="918061" y="3504870"/>
            <a:ext cx="7381875" cy="3206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AR" sz="1500" b="1" dirty="0">
                <a:solidFill>
                  <a:srgbClr val="10253F"/>
                </a:solidFill>
              </a:rPr>
              <a:t>Impuesto a los Sellos</a:t>
            </a:r>
          </a:p>
        </p:txBody>
      </p:sp>
      <p:grpSp>
        <p:nvGrpSpPr>
          <p:cNvPr id="9" name="47 Grupo"/>
          <p:cNvGrpSpPr>
            <a:grpSpLocks/>
          </p:cNvGrpSpPr>
          <p:nvPr/>
        </p:nvGrpSpPr>
        <p:grpSpPr bwMode="auto">
          <a:xfrm>
            <a:off x="395288" y="3527095"/>
            <a:ext cx="450850" cy="276225"/>
            <a:chOff x="1151620" y="2753925"/>
            <a:chExt cx="540059" cy="360040"/>
          </a:xfrm>
        </p:grpSpPr>
        <p:sp>
          <p:nvSpPr>
            <p:cNvPr id="49" name="48 Flecha izquierda"/>
            <p:cNvSpPr>
              <a:spLocks noChangeArrowheads="1"/>
            </p:cNvSpPr>
            <p:nvPr/>
          </p:nvSpPr>
          <p:spPr bwMode="auto">
            <a:xfrm rot="10800000">
              <a:off x="1151620" y="2753925"/>
              <a:ext cx="359405" cy="360040"/>
            </a:xfrm>
            <a:prstGeom prst="leftArrow">
              <a:avLst>
                <a:gd name="adj1" fmla="val 50000"/>
                <a:gd name="adj2" fmla="val 140301"/>
              </a:avLst>
            </a:prstGeom>
            <a:gradFill rotWithShape="1">
              <a:gsLst>
                <a:gs pos="0">
                  <a:srgbClr val="769535"/>
                </a:gs>
                <a:gs pos="80000">
                  <a:srgbClr val="9BC348"/>
                </a:gs>
                <a:gs pos="100000">
                  <a:srgbClr val="9CC746"/>
                </a:gs>
              </a:gsLst>
              <a:lin ang="16200000"/>
            </a:gradFill>
            <a:ln w="9525" algn="ctr">
              <a:solidFill>
                <a:srgbClr val="98B954"/>
              </a:solidFill>
              <a:miter lim="800000"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10800000" anchor="ctr"/>
            <a:lstStyle/>
            <a:p>
              <a:pPr algn="ctr">
                <a:defRPr/>
              </a:pPr>
              <a:endParaRPr lang="es-AR">
                <a:solidFill>
                  <a:schemeClr val="lt1"/>
                </a:solidFill>
                <a:latin typeface="+mn-lt"/>
                <a:cs typeface="+mn-cs"/>
              </a:endParaRPr>
            </a:p>
          </p:txBody>
        </p:sp>
        <p:sp>
          <p:nvSpPr>
            <p:cNvPr id="50" name="49 Flecha izquierda"/>
            <p:cNvSpPr>
              <a:spLocks noChangeArrowheads="1"/>
            </p:cNvSpPr>
            <p:nvPr/>
          </p:nvSpPr>
          <p:spPr bwMode="auto">
            <a:xfrm rot="10800000">
              <a:off x="1332273" y="2753925"/>
              <a:ext cx="359406" cy="360040"/>
            </a:xfrm>
            <a:prstGeom prst="leftArrow">
              <a:avLst>
                <a:gd name="adj1" fmla="val 50000"/>
                <a:gd name="adj2" fmla="val 140301"/>
              </a:avLst>
            </a:prstGeom>
            <a:gradFill rotWithShape="1">
              <a:gsLst>
                <a:gs pos="0">
                  <a:srgbClr val="769535"/>
                </a:gs>
                <a:gs pos="80000">
                  <a:srgbClr val="9BC348"/>
                </a:gs>
                <a:gs pos="100000">
                  <a:srgbClr val="9CC746"/>
                </a:gs>
              </a:gsLst>
              <a:lin ang="16200000"/>
            </a:gradFill>
            <a:ln w="9525" algn="ctr">
              <a:solidFill>
                <a:srgbClr val="98B954"/>
              </a:solidFill>
              <a:miter lim="800000"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10800000" anchor="ctr"/>
            <a:lstStyle/>
            <a:p>
              <a:pPr algn="ctr">
                <a:defRPr/>
              </a:pPr>
              <a:endParaRPr lang="es-AR">
                <a:solidFill>
                  <a:schemeClr val="lt1"/>
                </a:solidFill>
                <a:latin typeface="+mn-lt"/>
                <a:cs typeface="+mn-cs"/>
              </a:endParaRPr>
            </a:p>
          </p:txBody>
        </p:sp>
      </p:grpSp>
      <p:cxnSp>
        <p:nvCxnSpPr>
          <p:cNvPr id="26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Rectángulo"/>
          <p:cNvSpPr/>
          <p:nvPr/>
        </p:nvSpPr>
        <p:spPr>
          <a:xfrm>
            <a:off x="364794" y="476250"/>
            <a:ext cx="8064500" cy="49212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Masa Coparticipable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7" grpId="0"/>
      <p:bldP spid="51" grpId="0"/>
      <p:bldP spid="59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Elipse"/>
          <p:cNvSpPr/>
          <p:nvPr/>
        </p:nvSpPr>
        <p:spPr>
          <a:xfrm>
            <a:off x="3403936" y="908720"/>
            <a:ext cx="830528" cy="77771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6000" tIns="36000" rIns="36000" anchor="ctr"/>
          <a:lstStyle/>
          <a:p>
            <a:pPr algn="ctr">
              <a:defRPr/>
            </a:pPr>
            <a:r>
              <a:rPr lang="es-AR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15%</a:t>
            </a:r>
          </a:p>
        </p:txBody>
      </p:sp>
      <p:sp>
        <p:nvSpPr>
          <p:cNvPr id="24" name="23 Rectángulo"/>
          <p:cNvSpPr>
            <a:spLocks noChangeArrowheads="1"/>
          </p:cNvSpPr>
          <p:nvPr/>
        </p:nvSpPr>
        <p:spPr bwMode="auto">
          <a:xfrm>
            <a:off x="4355530" y="989799"/>
            <a:ext cx="43929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AR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Ley N° 23.548 (Coparticipación Federal de Impuestos) y sus modificatorias</a:t>
            </a:r>
          </a:p>
        </p:txBody>
      </p:sp>
      <p:sp>
        <p:nvSpPr>
          <p:cNvPr id="25" name="24 Abrir llave"/>
          <p:cNvSpPr>
            <a:spLocks/>
          </p:cNvSpPr>
          <p:nvPr/>
        </p:nvSpPr>
        <p:spPr bwMode="auto">
          <a:xfrm>
            <a:off x="3132138" y="836613"/>
            <a:ext cx="144462" cy="5256212"/>
          </a:xfrm>
          <a:prstGeom prst="leftBrace">
            <a:avLst>
              <a:gd name="adj1" fmla="val 0"/>
              <a:gd name="adj2" fmla="val 50000"/>
            </a:avLst>
          </a:prstGeom>
          <a:noFill/>
          <a:ln w="31750" algn="ctr">
            <a:solidFill>
              <a:srgbClr val="4A7EBB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Elipse"/>
          <p:cNvSpPr/>
          <p:nvPr/>
        </p:nvSpPr>
        <p:spPr>
          <a:xfrm>
            <a:off x="3403936" y="1988840"/>
            <a:ext cx="830528" cy="7751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>
              <a:defRPr/>
            </a:pPr>
            <a:r>
              <a:rPr lang="es-AR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25%</a:t>
            </a:r>
          </a:p>
        </p:txBody>
      </p:sp>
      <p:sp>
        <p:nvSpPr>
          <p:cNvPr id="13" name="12 Elipse"/>
          <p:cNvSpPr/>
          <p:nvPr/>
        </p:nvSpPr>
        <p:spPr>
          <a:xfrm>
            <a:off x="3403936" y="3068960"/>
            <a:ext cx="830528" cy="775099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6000" tIns="36000" rIns="36000" anchor="ctr"/>
          <a:lstStyle/>
          <a:p>
            <a:pPr algn="ctr">
              <a:defRPr/>
            </a:pPr>
            <a:r>
              <a:rPr lang="es-AR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25%</a:t>
            </a:r>
          </a:p>
        </p:txBody>
      </p:sp>
      <p:sp>
        <p:nvSpPr>
          <p:cNvPr id="14" name="13 Elipse"/>
          <p:cNvSpPr/>
          <p:nvPr/>
        </p:nvSpPr>
        <p:spPr>
          <a:xfrm>
            <a:off x="3403936" y="4149080"/>
            <a:ext cx="830528" cy="775099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6000" tIns="36000" rIns="36000" anchor="ctr"/>
          <a:lstStyle/>
          <a:p>
            <a:pPr algn="ctr">
              <a:defRPr/>
            </a:pPr>
            <a:r>
              <a:rPr lang="es-AR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25%</a:t>
            </a:r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auto">
          <a:xfrm>
            <a:off x="4355530" y="2199419"/>
            <a:ext cx="4104902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Impuesto sobre los </a:t>
            </a:r>
            <a:r>
              <a:rPr lang="es-AR" sz="1700" b="1" dirty="0">
                <a:latin typeface="Arial" pitchFamily="34" charset="0"/>
                <a:cs typeface="Arial" pitchFamily="34" charset="0"/>
              </a:rPr>
              <a:t>Ingresos Brutos</a:t>
            </a:r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auto">
          <a:xfrm>
            <a:off x="4355530" y="3281091"/>
            <a:ext cx="25923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Char char="•"/>
            </a:pPr>
            <a:r>
              <a:rPr lang="es-AR" sz="1700" b="1">
                <a:latin typeface="Arial" pitchFamily="34" charset="0"/>
                <a:cs typeface="Arial" pitchFamily="34" charset="0"/>
              </a:rPr>
              <a:t>Impuesto Inmobiliario</a:t>
            </a:r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4355530" y="4360417"/>
            <a:ext cx="237648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Char char="•"/>
            </a:pPr>
            <a:r>
              <a:rPr lang="es-AR" sz="1700" b="1">
                <a:latin typeface="Arial" pitchFamily="34" charset="0"/>
                <a:cs typeface="Arial" pitchFamily="34" charset="0"/>
              </a:rPr>
              <a:t>Impuesto de Sellos</a:t>
            </a:r>
          </a:p>
        </p:txBody>
      </p:sp>
      <p:sp>
        <p:nvSpPr>
          <p:cNvPr id="4" name="13 Elipse"/>
          <p:cNvSpPr/>
          <p:nvPr/>
        </p:nvSpPr>
        <p:spPr>
          <a:xfrm>
            <a:off x="3403841" y="5229200"/>
            <a:ext cx="829120" cy="77652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6000" tIns="36000" rIns="36000" anchor="ctr"/>
          <a:lstStyle/>
          <a:p>
            <a:pPr algn="ctr">
              <a:defRPr/>
            </a:pPr>
            <a:r>
              <a:rPr lang="es-AR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40%</a:t>
            </a:r>
          </a:p>
        </p:txBody>
      </p:sp>
      <p:sp>
        <p:nvSpPr>
          <p:cNvPr id="5" name="18 Rectángulo"/>
          <p:cNvSpPr>
            <a:spLocks noChangeArrowheads="1"/>
          </p:cNvSpPr>
          <p:nvPr/>
        </p:nvSpPr>
        <p:spPr bwMode="auto">
          <a:xfrm>
            <a:off x="4355530" y="5442043"/>
            <a:ext cx="34559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AR" sz="1700" b="1" dirty="0">
                <a:latin typeface="Arial" pitchFamily="34" charset="0"/>
                <a:cs typeface="Arial" pitchFamily="34" charset="0"/>
              </a:rPr>
              <a:t>Impuesto Automotor</a:t>
            </a:r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538957" y="6237288"/>
            <a:ext cx="8066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AR" sz="1200" b="1" dirty="0">
                <a:latin typeface="Arial" pitchFamily="34" charset="0"/>
                <a:cs typeface="Arial" pitchFamily="34" charset="0"/>
              </a:rPr>
              <a:t>Nota: </a:t>
            </a:r>
            <a:r>
              <a:rPr lang="es-AR" sz="1200" dirty="0" smtClean="0">
                <a:latin typeface="Arial" pitchFamily="34" charset="0"/>
                <a:cs typeface="Arial" pitchFamily="34" charset="0"/>
              </a:rPr>
              <a:t>Adicionalmente</a:t>
            </a:r>
            <a:r>
              <a:rPr lang="es-AR" sz="1200" dirty="0">
                <a:latin typeface="Arial" pitchFamily="34" charset="0"/>
                <a:cs typeface="Arial" pitchFamily="34" charset="0"/>
              </a:rPr>
              <a:t>, la Ley </a:t>
            </a:r>
            <a:r>
              <a:rPr lang="es-AR" sz="1200" dirty="0" smtClean="0">
                <a:latin typeface="Arial" pitchFamily="34" charset="0"/>
                <a:cs typeface="Arial" pitchFamily="34" charset="0"/>
              </a:rPr>
              <a:t>N° 6.426 establece que integrarán </a:t>
            </a:r>
            <a:r>
              <a:rPr lang="es-AR" sz="1200" dirty="0">
                <a:latin typeface="Arial" pitchFamily="34" charset="0"/>
                <a:cs typeface="Arial" pitchFamily="34" charset="0"/>
              </a:rPr>
              <a:t>la </a:t>
            </a:r>
            <a:r>
              <a:rPr lang="es-AR" sz="1200" dirty="0" smtClean="0">
                <a:latin typeface="Arial" pitchFamily="34" charset="0"/>
                <a:cs typeface="Arial" pitchFamily="34" charset="0"/>
              </a:rPr>
              <a:t>Coparticipación el </a:t>
            </a:r>
            <a:r>
              <a:rPr lang="es-AR" sz="1200" dirty="0">
                <a:latin typeface="Arial" pitchFamily="34" charset="0"/>
                <a:cs typeface="Arial" pitchFamily="34" charset="0"/>
              </a:rPr>
              <a:t>25% de todos los impuestos a </a:t>
            </a:r>
            <a:r>
              <a:rPr lang="es-AR" sz="1200" dirty="0" smtClean="0">
                <a:latin typeface="Arial" pitchFamily="34" charset="0"/>
                <a:cs typeface="Arial" pitchFamily="34" charset="0"/>
              </a:rPr>
              <a:t>crearse, </a:t>
            </a:r>
            <a:r>
              <a:rPr lang="es-AR" sz="1200" dirty="0">
                <a:latin typeface="Arial" pitchFamily="34" charset="0"/>
                <a:cs typeface="Arial" pitchFamily="34" charset="0"/>
              </a:rPr>
              <a:t>salvo aquellos que representen retribución de servicio.</a:t>
            </a:r>
          </a:p>
        </p:txBody>
      </p:sp>
      <p:sp>
        <p:nvSpPr>
          <p:cNvPr id="21" name="20 Elipse"/>
          <p:cNvSpPr/>
          <p:nvPr/>
        </p:nvSpPr>
        <p:spPr>
          <a:xfrm>
            <a:off x="223088" y="2097646"/>
            <a:ext cx="2772000" cy="2664296"/>
          </a:xfrm>
          <a:prstGeom prst="ellipse">
            <a:avLst/>
          </a:prstGeom>
          <a:ln/>
        </p:spPr>
        <p:style>
          <a:lnRef idx="0">
            <a:schemeClr val="accent1"/>
          </a:lnRef>
          <a:fillRef idx="1001">
            <a:schemeClr val="dk2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36000" rIns="36000" anchor="ctr"/>
          <a:lstStyle/>
          <a:p>
            <a:pPr algn="ctr">
              <a:defRPr/>
            </a:pPr>
            <a:r>
              <a:rPr lang="es-A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Coparticipación a Gobiernos Locales</a:t>
            </a:r>
            <a:endParaRPr lang="es-A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500"/>
                            </p:stCondLst>
                            <p:childTnLst>
                              <p:par>
                                <p:cTn id="3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500"/>
                            </p:stCondLst>
                            <p:childTnLst>
                              <p:par>
                                <p:cTn id="4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animBg="1"/>
      <p:bldP spid="16" grpId="0"/>
      <p:bldP spid="17" grpId="0"/>
      <p:bldP spid="19" grpId="0"/>
      <p:bldP spid="5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7 Marcador de contenido"/>
          <p:cNvGraphicFramePr>
            <a:graphicFrameLocks noGrp="1"/>
          </p:cNvGraphicFramePr>
          <p:nvPr>
            <p:ph idx="1"/>
          </p:nvPr>
        </p:nvGraphicFramePr>
        <p:xfrm>
          <a:off x="323528" y="1628800"/>
          <a:ext cx="8378239" cy="4788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364794" y="476250"/>
            <a:ext cx="8064500" cy="49212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de Coparticipación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23850" y="1013827"/>
            <a:ext cx="8351838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La distribución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de la Coparticipación del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Régimen de Coparticipación </a:t>
            </a:r>
            <a:r>
              <a:rPr lang="es-AR" sz="1600" b="1" i="1" dirty="0">
                <a:latin typeface="Arial" pitchFamily="34" charset="0"/>
                <a:cs typeface="Arial" pitchFamily="34" charset="0"/>
              </a:rPr>
              <a:t>Federal de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Impuestos</a:t>
            </a:r>
            <a:r>
              <a:rPr lang="es-AR" sz="16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del</a:t>
            </a:r>
            <a:r>
              <a:rPr lang="es-AR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Impuesto sobre los Ingresos Brutos</a:t>
            </a:r>
            <a:r>
              <a:rPr lang="es-AR" sz="1600" i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Inmobiliario </a:t>
            </a:r>
            <a:r>
              <a:rPr lang="es-AR" sz="1600" smtClean="0">
                <a:latin typeface="Arial" pitchFamily="34" charset="0"/>
                <a:cs typeface="Arial" pitchFamily="34" charset="0"/>
              </a:rPr>
              <a:t>y </a:t>
            </a:r>
            <a:r>
              <a:rPr lang="es-AR" sz="1600" b="1" i="1" smtClean="0">
                <a:latin typeface="Arial" pitchFamily="34" charset="0"/>
                <a:cs typeface="Arial" pitchFamily="34" charset="0"/>
              </a:rPr>
              <a:t>Sellos </a:t>
            </a:r>
            <a:r>
              <a:rPr lang="es-AR" sz="1600" dirty="0">
                <a:latin typeface="Arial" pitchFamily="34" charset="0"/>
                <a:cs typeface="Arial" pitchFamily="34" charset="0"/>
              </a:rPr>
              <a:t>se realiza de la siguiente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manera:</a:t>
            </a: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Rectángulo"/>
          <p:cNvSpPr/>
          <p:nvPr/>
        </p:nvSpPr>
        <p:spPr>
          <a:xfrm>
            <a:off x="364794" y="476250"/>
            <a:ext cx="80645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</a:t>
            </a: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entre Gobiernos Locales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5" name="7 Marcador de contenido"/>
          <p:cNvGraphicFramePr>
            <a:graphicFrameLocks noGrp="1"/>
          </p:cNvGraphicFramePr>
          <p:nvPr>
            <p:ph idx="1"/>
          </p:nvPr>
        </p:nvGraphicFramePr>
        <p:xfrm>
          <a:off x="323528" y="1628800"/>
          <a:ext cx="8378239" cy="4788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8" name="37 Rectángulo"/>
          <p:cNvSpPr/>
          <p:nvPr/>
        </p:nvSpPr>
        <p:spPr>
          <a:xfrm>
            <a:off x="539552" y="4797152"/>
            <a:ext cx="8064896" cy="195761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indent="11113" algn="just"/>
            <a:r>
              <a:rPr lang="es-AR" sz="15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La distribución entre Gobiernos Locales se realiza en función de los siguientes criterios:</a:t>
            </a:r>
          </a:p>
          <a:p>
            <a:pPr indent="11113" algn="just">
              <a:buFont typeface="Arial" pitchFamily="34" charset="0"/>
              <a:buChar char="•"/>
            </a:pPr>
            <a:r>
              <a:rPr lang="es-AR" sz="15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44% e</a:t>
            </a:r>
            <a:r>
              <a:rPr lang="es-AR" sz="1500" dirty="0" smtClean="0">
                <a:latin typeface="Arial" pitchFamily="34" charset="0"/>
                <a:cs typeface="Arial" pitchFamily="34" charset="0"/>
              </a:rPr>
              <a:t>n proporción directa a la población.</a:t>
            </a:r>
            <a:endParaRPr lang="es-AR" sz="15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indent="11113" algn="just">
              <a:buFont typeface="Arial" pitchFamily="34" charset="0"/>
              <a:buChar char="•"/>
            </a:pPr>
            <a:r>
              <a:rPr lang="es-AR" sz="15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1% en proporción directa al índice de Necesidades Básicas Insatisfechas.</a:t>
            </a:r>
          </a:p>
          <a:p>
            <a:pPr indent="11113" algn="just">
              <a:buFont typeface="Arial" pitchFamily="34" charset="0"/>
              <a:buChar char="•"/>
            </a:pPr>
            <a:r>
              <a:rPr lang="es-AR" sz="15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2% en proporción directa a la población rural que recibe servicios del Municipio.</a:t>
            </a:r>
          </a:p>
          <a:p>
            <a:pPr indent="11113" algn="just">
              <a:buFont typeface="Arial" pitchFamily="34" charset="0"/>
              <a:buChar char="•"/>
            </a:pPr>
            <a:r>
              <a:rPr lang="es-AR" sz="15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1% en proporción inversa a la población.</a:t>
            </a:r>
          </a:p>
          <a:p>
            <a:pPr indent="11113" algn="just">
              <a:buFont typeface="Arial" pitchFamily="34" charset="0"/>
              <a:buChar char="•"/>
            </a:pPr>
            <a:r>
              <a:rPr lang="es-AR" sz="15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50% en proporción directa a los recursos tributarios municipales.</a:t>
            </a:r>
          </a:p>
          <a:p>
            <a:pPr indent="11113" algn="just">
              <a:buFont typeface="Arial" pitchFamily="34" charset="0"/>
              <a:buChar char="•"/>
            </a:pPr>
            <a:r>
              <a:rPr lang="es-AR" sz="15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1% </a:t>
            </a:r>
            <a:r>
              <a:rPr lang="es-AR" sz="1500" dirty="0" smtClean="0">
                <a:latin typeface="Arial" pitchFamily="34" charset="0"/>
                <a:cs typeface="Arial" pitchFamily="34" charset="0"/>
              </a:rPr>
              <a:t>en partes iguales.</a:t>
            </a:r>
            <a:endParaRPr lang="es-AR" sz="15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indent="11113" algn="just">
              <a:buFont typeface="Arial" pitchFamily="34" charset="0"/>
              <a:buChar char="•"/>
            </a:pPr>
            <a:r>
              <a:rPr lang="es-AR" sz="15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1% </a:t>
            </a:r>
            <a:r>
              <a:rPr lang="es-AR" sz="1500" dirty="0" smtClean="0">
                <a:latin typeface="Arial" pitchFamily="34" charset="0"/>
                <a:cs typeface="Arial" pitchFamily="34" charset="0"/>
              </a:rPr>
              <a:t>en proporción directa a la relación de la población sobre el número de empleados.</a:t>
            </a:r>
          </a:p>
          <a:p>
            <a:pPr indent="11113" algn="just">
              <a:buFont typeface="Arial" pitchFamily="34" charset="0"/>
              <a:buChar char="•"/>
            </a:pPr>
            <a:endParaRPr lang="es-AR" sz="1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364794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Destino y distribución de fondos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540000" y="5125964"/>
            <a:ext cx="8064000" cy="16288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11113" algn="just"/>
            <a:r>
              <a:rPr lang="es-AR" sz="16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El </a:t>
            </a:r>
            <a:r>
              <a:rPr lang="es-AR" sz="16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Fondo Provincial para Desequilibrios Fiscales</a:t>
            </a:r>
            <a:r>
              <a:rPr lang="es-AR" sz="16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se destina a cumplimentar un piso garantía que asegura anualmente una coparticipación mínima. En caso de tener saldo sobrante el mismo se destina a atender situaciones de emergencia y/o desequilibrios financieros de los Gobiernos Locales. </a:t>
            </a:r>
            <a:r>
              <a:rPr lang="es-A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Los saldos remanentes al 31 de diciembre de cada año son distribuidos entre los Gobiernos Locales, de acuerdo a los porcentajes establecidos en el Régimen General.</a:t>
            </a:r>
            <a:endParaRPr lang="es-AR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354666" y="1052736"/>
            <a:ext cx="79617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>
              <a:buFont typeface="Wingdings" pitchFamily="2" charset="2"/>
              <a:buChar char="q"/>
              <a:defRPr/>
            </a:pPr>
            <a:r>
              <a:rPr lang="es-AR" sz="1600" b="1" dirty="0" smtClean="0">
                <a:latin typeface="Arial" pitchFamily="34" charset="0"/>
                <a:cs typeface="Arial" pitchFamily="34" charset="0"/>
              </a:rPr>
              <a:t>Fondo Provincial para Desequilibrios Fiscales</a:t>
            </a:r>
            <a:endParaRPr lang="es-AR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7 Marcador de contenido"/>
          <p:cNvGraphicFramePr>
            <a:graphicFrameLocks noGrp="1"/>
          </p:cNvGraphicFramePr>
          <p:nvPr>
            <p:ph idx="1"/>
          </p:nvPr>
        </p:nvGraphicFramePr>
        <p:xfrm>
          <a:off x="323528" y="1628800"/>
          <a:ext cx="8378239" cy="4788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364794" y="476250"/>
            <a:ext cx="80645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</a:t>
            </a: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entre Gobiernos Locales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323850" y="1052513"/>
            <a:ext cx="80645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La distribución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de la Coparticipación del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Impuesto Automotor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se realiza </a:t>
            </a:r>
            <a:r>
              <a:rPr lang="es-AR" sz="1600" dirty="0">
                <a:latin typeface="Arial" pitchFamily="34" charset="0"/>
                <a:cs typeface="Arial" pitchFamily="34" charset="0"/>
              </a:rPr>
              <a:t>en función al siguiente criterio:</a:t>
            </a:r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3124887" y="3028717"/>
            <a:ext cx="49111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AR" sz="1600" dirty="0" smtClean="0"/>
              <a:t>En función del lugar de radicación de los vehículos en cada Gobierno Local.</a:t>
            </a:r>
            <a:endParaRPr lang="es-AR" sz="1600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1107993" y="2961064"/>
            <a:ext cx="1584176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latin typeface="Arial" pitchFamily="34" charset="0"/>
                <a:cs typeface="Arial" pitchFamily="34" charset="0"/>
              </a:rPr>
              <a:t>Criterios de distribución</a:t>
            </a:r>
          </a:p>
        </p:txBody>
      </p:sp>
      <p:sp>
        <p:nvSpPr>
          <p:cNvPr id="16" name="15 Abrir llave"/>
          <p:cNvSpPr/>
          <p:nvPr/>
        </p:nvSpPr>
        <p:spPr>
          <a:xfrm>
            <a:off x="2888536" y="2277104"/>
            <a:ext cx="144000" cy="2088000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/>
      <p:bldP spid="13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23850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Referencias legales</a:t>
            </a: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39313" y="1094497"/>
            <a:ext cx="8208963" cy="858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5113" indent="-265113" algn="just" eaLnBrk="0" hangingPunct="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s-AR" sz="1600" b="1" dirty="0" smtClean="0">
                <a:latin typeface="Arial" pitchFamily="34" charset="0"/>
                <a:cs typeface="Arial" pitchFamily="34" charset="0"/>
              </a:rPr>
              <a:t>Coparticipación a Gobiernos Locales, distribución entre Gobiernos Locales y destino y distribución de fondos.</a:t>
            </a:r>
          </a:p>
          <a:p>
            <a:pPr indent="-88900" algn="just" eaLnBrk="0" hangingPunct="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s-AR" sz="300" b="1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es-AR" sz="1400" dirty="0">
                <a:latin typeface="Arial" pitchFamily="34" charset="0"/>
                <a:cs typeface="Arial" pitchFamily="34" charset="0"/>
              </a:rPr>
              <a:t>Ley N°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6.426</a:t>
            </a:r>
          </a:p>
          <a:p>
            <a:pPr marL="742950" lvl="1" indent="-285750" algn="just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Ley N° 6.792</a:t>
            </a: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3103</TotalTime>
  <Words>491</Words>
  <Application>Microsoft Office PowerPoint</Application>
  <PresentationFormat>Presentación en pantalla (4:3)</PresentationFormat>
  <Paragraphs>66</Paragraphs>
  <Slides>10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MECON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miselli</dc:creator>
  <cp:lastModifiedBy>miselli</cp:lastModifiedBy>
  <cp:revision>244</cp:revision>
  <dcterms:created xsi:type="dcterms:W3CDTF">2012-03-05T18:35:26Z</dcterms:created>
  <dcterms:modified xsi:type="dcterms:W3CDTF">2019-02-13T19:06:34Z</dcterms:modified>
</cp:coreProperties>
</file>