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88" r:id="rId3"/>
    <p:sldId id="287" r:id="rId4"/>
    <p:sldId id="284" r:id="rId5"/>
    <p:sldId id="291" r:id="rId6"/>
    <p:sldId id="258" r:id="rId7"/>
    <p:sldId id="274" r:id="rId8"/>
    <p:sldId id="272" r:id="rId9"/>
    <p:sldId id="289" r:id="rId10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A9FD4"/>
    <a:srgbClr val="204D84"/>
    <a:srgbClr val="398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A10BD34-081F-47EF-A800-AC9ECBB2694D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6A0349-C089-4F2D-AA97-47554E15EE7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4969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536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9A439E-F184-41CE-8AAB-1A8E62B5CB2D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8435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96746A-8CCF-4138-8754-B44E9BAE6529}" type="slidenum">
              <a:rPr lang="es-AR" sz="1200"/>
              <a:pPr algn="r"/>
              <a:t>3</a:t>
            </a:fld>
            <a:endParaRPr lang="es-A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8675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F2B863-7DC2-4DE0-9321-DA2A4F6E81E8}" type="slidenum">
              <a:rPr lang="es-AR" smtClean="0"/>
              <a:pPr/>
              <a:t>8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ADFA26-0296-455F-B36F-62504E945808}" type="slidenum">
              <a:rPr lang="es-AR" smtClean="0"/>
              <a:pPr/>
              <a:t>9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4D9F-FD40-42E9-B630-7E9EEC89E9B5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4F25C-41C3-4769-95B9-A7B619861F2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0B215-C845-4DD5-915F-99BCCDB3084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C0A2-C17D-442E-84EC-839131B8677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6245B-E02A-46FF-8D6D-5246C797AF27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1AF0D-D6EA-4DA8-ABAF-EB5F264B59A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A6D8A-498C-407E-88F4-170978BE77A8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3BB06-24AC-48F8-8DDC-75F8DB76A7C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B7510-20D9-4411-AB9D-FCB5C49FEF3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0B6F-B732-4AD0-8A21-75EDD5BA6A1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8174-F458-4CF3-8940-F9951A56793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5E1B2-0A4A-47CB-9754-4A1D039C46F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CD88-5179-4EEA-AB86-CDFC69F0B28A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CA093-6F6F-4D40-AF3F-BEF06C1D876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56BA6-4639-43F8-9726-C1A23ED85008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AFD35-EF94-4D4F-92B5-2E1F4CC8FAD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95836-EED9-49D6-A1B9-B544B7DC7B1E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0FD2A-B9CF-49DF-80FB-866ED473F46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E32CE-21D0-4C46-B69A-F91032B1C6F8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AEB2D-DE77-490A-9023-1E835F8935A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355A5-80C7-4319-95B0-F23148C642D3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8ECC9-A44C-494A-91A5-3A7D473A5BB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B784EA-B797-41C5-8D56-79467A9CEAC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1DC2CD-0FCB-4CBB-A107-E2B87CE7CAE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AR" sz="3600" b="1">
                <a:solidFill>
                  <a:srgbClr val="376092"/>
                </a:solidFill>
              </a:rPr>
              <a:t>PROVINCIA DE SANTA FE</a:t>
            </a:r>
          </a:p>
        </p:txBody>
      </p:sp>
      <p:sp>
        <p:nvSpPr>
          <p:cNvPr id="14340" name="2 Subtítulo"/>
          <p:cNvSpPr txBox="1">
            <a:spLocks/>
          </p:cNvSpPr>
          <p:nvPr/>
        </p:nvSpPr>
        <p:spPr bwMode="auto">
          <a:xfrm>
            <a:off x="685800" y="3505200"/>
            <a:ext cx="784701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s-AR" sz="2200" dirty="0"/>
              <a:t>Coparticipación Provincial de recursos a </a:t>
            </a:r>
            <a:r>
              <a:rPr lang="es-AR" sz="2200" dirty="0" smtClean="0"/>
              <a:t>Gobiernos Locales</a:t>
            </a:r>
            <a:endParaRPr lang="es-AR" sz="2200" dirty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50838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1525" y="4076700"/>
            <a:ext cx="7883525" cy="82867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1525" y="2605088"/>
            <a:ext cx="7883525" cy="93662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Masa 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Gobiernos </a:t>
            </a:r>
            <a:r>
              <a:rPr lang="es-AR" sz="1200" b="1" dirty="0">
                <a:latin typeface="Arial" pitchFamily="34" charset="0"/>
                <a:cs typeface="Arial" pitchFamily="34" charset="0"/>
              </a:rPr>
              <a:t>Locales</a:t>
            </a:r>
          </a:p>
        </p:txBody>
      </p:sp>
      <p:cxnSp>
        <p:nvCxnSpPr>
          <p:cNvPr id="26" name="25 Conector angular"/>
          <p:cNvCxnSpPr>
            <a:stCxn id="0" idx="2"/>
            <a:endCxn id="0" idx="0"/>
          </p:cNvCxnSpPr>
          <p:nvPr/>
        </p:nvCxnSpPr>
        <p:spPr>
          <a:xfrm rot="5400000">
            <a:off x="2917031" y="1424782"/>
            <a:ext cx="792163" cy="180340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Distribución entre Gobiernos Locales</a:t>
            </a:r>
          </a:p>
        </p:txBody>
      </p:sp>
      <p:sp>
        <p:nvSpPr>
          <p:cNvPr id="41" name="40 CuadroTexto"/>
          <p:cNvSpPr txBox="1">
            <a:spLocks noChangeArrowheads="1"/>
          </p:cNvSpPr>
          <p:nvPr/>
        </p:nvSpPr>
        <p:spPr bwMode="auto">
          <a:xfrm>
            <a:off x="7424738" y="2838450"/>
            <a:ext cx="126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AR" sz="1200" b="1" i="1"/>
              <a:t>Distribución Primaria</a:t>
            </a:r>
          </a:p>
        </p:txBody>
      </p:sp>
      <p:sp>
        <p:nvSpPr>
          <p:cNvPr id="43" name="42 CuadroTexto"/>
          <p:cNvSpPr txBox="1">
            <a:spLocks noChangeArrowheads="1"/>
          </p:cNvSpPr>
          <p:nvPr/>
        </p:nvSpPr>
        <p:spPr bwMode="auto">
          <a:xfrm>
            <a:off x="7424738" y="4254500"/>
            <a:ext cx="126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AR" sz="1200" b="1" i="1"/>
              <a:t>Distribución Secundaria</a:t>
            </a:r>
          </a:p>
        </p:txBody>
      </p:sp>
      <p:cxnSp>
        <p:nvCxnSpPr>
          <p:cNvPr id="46" name="45 Forma"/>
          <p:cNvCxnSpPr>
            <a:stCxn id="0" idx="1"/>
            <a:endCxn id="0" idx="1"/>
          </p:cNvCxnSpPr>
          <p:nvPr/>
        </p:nvCxnSpPr>
        <p:spPr>
          <a:xfrm rot="10800000" flipV="1">
            <a:off x="1028700" y="3089275"/>
            <a:ext cx="447675" cy="139700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0" idx="2"/>
            <a:endCxn id="0" idx="0"/>
          </p:cNvCxnSpPr>
          <p:nvPr/>
        </p:nvCxnSpPr>
        <p:spPr>
          <a:xfrm rot="16200000" flipH="1">
            <a:off x="4775994" y="1369219"/>
            <a:ext cx="779463" cy="1901825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4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323850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Recursos que integran la Masa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Coparticipable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41 Grupo"/>
          <p:cNvGrpSpPr>
            <a:grpSpLocks/>
          </p:cNvGrpSpPr>
          <p:nvPr/>
        </p:nvGrpSpPr>
        <p:grpSpPr bwMode="auto">
          <a:xfrm>
            <a:off x="385763" y="1504950"/>
            <a:ext cx="450850" cy="277813"/>
            <a:chOff x="1151620" y="2753925"/>
            <a:chExt cx="540059" cy="360040"/>
          </a:xfrm>
        </p:grpSpPr>
        <p:sp>
          <p:nvSpPr>
            <p:cNvPr id="40" name="39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41" name="40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43" name="42 Rectángulo"/>
          <p:cNvSpPr>
            <a:spLocks noChangeArrowheads="1"/>
          </p:cNvSpPr>
          <p:nvPr/>
        </p:nvSpPr>
        <p:spPr bwMode="auto">
          <a:xfrm>
            <a:off x="927100" y="1524149"/>
            <a:ext cx="73802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500" b="1" dirty="0">
                <a:solidFill>
                  <a:srgbClr val="10253F"/>
                </a:solidFill>
              </a:rPr>
              <a:t>Ley </a:t>
            </a:r>
            <a:r>
              <a:rPr lang="es-AR" sz="1500" b="1" dirty="0" smtClean="0">
                <a:solidFill>
                  <a:srgbClr val="10253F"/>
                </a:solidFill>
              </a:rPr>
              <a:t>N° 23.548 </a:t>
            </a:r>
            <a:r>
              <a:rPr lang="es-AR" sz="1500" b="1" dirty="0">
                <a:solidFill>
                  <a:srgbClr val="10253F"/>
                </a:solidFill>
              </a:rPr>
              <a:t>(Coparticipación Federal de Impuestos</a:t>
            </a:r>
            <a:r>
              <a:rPr lang="es-AR" sz="1500" b="1" dirty="0" smtClean="0">
                <a:solidFill>
                  <a:srgbClr val="10253F"/>
                </a:solidFill>
              </a:rPr>
              <a:t>) y sus modificatorias</a:t>
            </a:r>
            <a:endParaRPr lang="es-AR" sz="1500" b="1" dirty="0">
              <a:solidFill>
                <a:srgbClr val="10253F"/>
              </a:solidFill>
            </a:endParaRPr>
          </a:p>
        </p:txBody>
      </p:sp>
      <p:grpSp>
        <p:nvGrpSpPr>
          <p:cNvPr id="3" name="43 Grupo"/>
          <p:cNvGrpSpPr>
            <a:grpSpLocks/>
          </p:cNvGrpSpPr>
          <p:nvPr/>
        </p:nvGrpSpPr>
        <p:grpSpPr bwMode="auto">
          <a:xfrm>
            <a:off x="385763" y="2197100"/>
            <a:ext cx="450850" cy="276225"/>
            <a:chOff x="1151620" y="2753925"/>
            <a:chExt cx="540059" cy="360040"/>
          </a:xfrm>
        </p:grpSpPr>
        <p:sp>
          <p:nvSpPr>
            <p:cNvPr id="45" name="44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46" name="45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47" name="46 Rectángulo"/>
          <p:cNvSpPr/>
          <p:nvPr/>
        </p:nvSpPr>
        <p:spPr>
          <a:xfrm>
            <a:off x="927100" y="2205038"/>
            <a:ext cx="7380288" cy="320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sobre los Ingresos Brutos</a:t>
            </a:r>
          </a:p>
        </p:txBody>
      </p:sp>
      <p:grpSp>
        <p:nvGrpSpPr>
          <p:cNvPr id="4" name="47 Grupo"/>
          <p:cNvGrpSpPr>
            <a:grpSpLocks/>
          </p:cNvGrpSpPr>
          <p:nvPr/>
        </p:nvGrpSpPr>
        <p:grpSpPr bwMode="auto">
          <a:xfrm>
            <a:off x="385763" y="2908300"/>
            <a:ext cx="450850" cy="276225"/>
            <a:chOff x="1151620" y="2753925"/>
            <a:chExt cx="540059" cy="360040"/>
          </a:xfrm>
        </p:grpSpPr>
        <p:sp>
          <p:nvSpPr>
            <p:cNvPr id="49" name="48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50" name="49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927100" y="2889250"/>
            <a:ext cx="7380288" cy="323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Inmobiliario</a:t>
            </a:r>
          </a:p>
        </p:txBody>
      </p:sp>
      <p:grpSp>
        <p:nvGrpSpPr>
          <p:cNvPr id="5" name="55 Grupo"/>
          <p:cNvGrpSpPr>
            <a:grpSpLocks/>
          </p:cNvGrpSpPr>
          <p:nvPr/>
        </p:nvGrpSpPr>
        <p:grpSpPr bwMode="auto">
          <a:xfrm>
            <a:off x="395288" y="3656013"/>
            <a:ext cx="450850" cy="277812"/>
            <a:chOff x="1151620" y="2753925"/>
            <a:chExt cx="540059" cy="360040"/>
          </a:xfrm>
        </p:grpSpPr>
        <p:sp>
          <p:nvSpPr>
            <p:cNvPr id="6" name="56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7" name="57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59" name="58 Rectángulo"/>
          <p:cNvSpPr/>
          <p:nvPr/>
        </p:nvSpPr>
        <p:spPr>
          <a:xfrm>
            <a:off x="900113" y="3684389"/>
            <a:ext cx="7381875" cy="320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a los Automotores</a:t>
            </a:r>
          </a:p>
        </p:txBody>
      </p:sp>
      <p:grpSp>
        <p:nvGrpSpPr>
          <p:cNvPr id="8" name="55 Grupo"/>
          <p:cNvGrpSpPr>
            <a:grpSpLocks/>
          </p:cNvGrpSpPr>
          <p:nvPr/>
        </p:nvGrpSpPr>
        <p:grpSpPr bwMode="auto">
          <a:xfrm>
            <a:off x="395288" y="4437063"/>
            <a:ext cx="450850" cy="277812"/>
            <a:chOff x="1151620" y="2753925"/>
            <a:chExt cx="540059" cy="360040"/>
          </a:xfrm>
        </p:grpSpPr>
        <p:sp>
          <p:nvSpPr>
            <p:cNvPr id="57" name="56 Flecha izquierda"/>
            <p:cNvSpPr>
              <a:spLocks noChangeArrowheads="1"/>
            </p:cNvSpPr>
            <p:nvPr/>
          </p:nvSpPr>
          <p:spPr bwMode="auto"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  <a:gradFill rotWithShape="1">
              <a:gsLst>
                <a:gs pos="0">
                  <a:srgbClr val="769535"/>
                </a:gs>
                <a:gs pos="80000">
                  <a:srgbClr val="9BC348"/>
                </a:gs>
                <a:gs pos="100000">
                  <a:srgbClr val="9CC746"/>
                </a:gs>
              </a:gsLst>
              <a:lin ang="16200000"/>
            </a:gradFill>
            <a:ln w="9525" algn="ctr">
              <a:solidFill>
                <a:srgbClr val="98B954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10800000" anchor="ctr"/>
            <a:lstStyle/>
            <a:p>
              <a:pPr algn="ctr">
                <a:defRPr/>
              </a:pPr>
              <a:endParaRPr lang="es-AR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  <p:sp>
          <p:nvSpPr>
            <p:cNvPr id="58" name="57 Flecha izquierda"/>
            <p:cNvSpPr>
              <a:spLocks noChangeArrowheads="1"/>
            </p:cNvSpPr>
            <p:nvPr/>
          </p:nvSpPr>
          <p:spPr bwMode="auto"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  <a:gradFill rotWithShape="1">
              <a:gsLst>
                <a:gs pos="0">
                  <a:srgbClr val="769535"/>
                </a:gs>
                <a:gs pos="80000">
                  <a:srgbClr val="9BC348"/>
                </a:gs>
                <a:gs pos="100000">
                  <a:srgbClr val="9CC746"/>
                </a:gs>
              </a:gsLst>
              <a:lin ang="16200000"/>
            </a:gradFill>
            <a:ln w="9525" algn="ctr">
              <a:solidFill>
                <a:srgbClr val="98B954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10800000" anchor="ctr"/>
            <a:lstStyle/>
            <a:p>
              <a:pPr algn="ctr">
                <a:defRPr/>
              </a:pPr>
              <a:endParaRPr lang="es-AR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9" name="58 Rectángulo"/>
          <p:cNvSpPr>
            <a:spLocks noChangeArrowheads="1"/>
          </p:cNvSpPr>
          <p:nvPr/>
        </p:nvSpPr>
        <p:spPr bwMode="auto">
          <a:xfrm>
            <a:off x="899592" y="4437112"/>
            <a:ext cx="738187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500" b="1" dirty="0" smtClean="0">
                <a:solidFill>
                  <a:srgbClr val="10253F"/>
                </a:solidFill>
              </a:rPr>
              <a:t>El producido de </a:t>
            </a:r>
            <a:r>
              <a:rPr lang="es-AR" sz="1500" b="1" dirty="0">
                <a:solidFill>
                  <a:srgbClr val="10253F"/>
                </a:solidFill>
              </a:rPr>
              <a:t>las Carreras e Hipódromos</a:t>
            </a:r>
          </a:p>
        </p:txBody>
      </p:sp>
      <p:grpSp>
        <p:nvGrpSpPr>
          <p:cNvPr id="26" name="55 Grupo"/>
          <p:cNvGrpSpPr>
            <a:grpSpLocks/>
          </p:cNvGrpSpPr>
          <p:nvPr/>
        </p:nvGrpSpPr>
        <p:grpSpPr bwMode="auto">
          <a:xfrm>
            <a:off x="395536" y="5167412"/>
            <a:ext cx="450850" cy="277812"/>
            <a:chOff x="1151620" y="2753925"/>
            <a:chExt cx="540059" cy="360040"/>
          </a:xfrm>
        </p:grpSpPr>
        <p:sp>
          <p:nvSpPr>
            <p:cNvPr id="27" name="26 Flecha izquierda"/>
            <p:cNvSpPr>
              <a:spLocks noChangeArrowheads="1"/>
            </p:cNvSpPr>
            <p:nvPr/>
          </p:nvSpPr>
          <p:spPr bwMode="auto"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  <a:gradFill rotWithShape="1">
              <a:gsLst>
                <a:gs pos="0">
                  <a:srgbClr val="769535"/>
                </a:gs>
                <a:gs pos="80000">
                  <a:srgbClr val="9BC348"/>
                </a:gs>
                <a:gs pos="100000">
                  <a:srgbClr val="9CC746"/>
                </a:gs>
              </a:gsLst>
              <a:lin ang="16200000"/>
            </a:gradFill>
            <a:ln w="9525" algn="ctr">
              <a:solidFill>
                <a:srgbClr val="98B954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10800000" anchor="ctr"/>
            <a:lstStyle/>
            <a:p>
              <a:pPr algn="ctr">
                <a:defRPr/>
              </a:pPr>
              <a:endParaRPr lang="es-AR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  <p:sp>
          <p:nvSpPr>
            <p:cNvPr id="28" name="27 Flecha izquierda"/>
            <p:cNvSpPr>
              <a:spLocks noChangeArrowheads="1"/>
            </p:cNvSpPr>
            <p:nvPr/>
          </p:nvSpPr>
          <p:spPr bwMode="auto"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  <a:gradFill rotWithShape="1">
              <a:gsLst>
                <a:gs pos="0">
                  <a:srgbClr val="769535"/>
                </a:gs>
                <a:gs pos="80000">
                  <a:srgbClr val="9BC348"/>
                </a:gs>
                <a:gs pos="100000">
                  <a:srgbClr val="9CC746"/>
                </a:gs>
              </a:gsLst>
              <a:lin ang="16200000"/>
            </a:gradFill>
            <a:ln w="9525" algn="ctr">
              <a:solidFill>
                <a:srgbClr val="98B954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10800000" anchor="ctr"/>
            <a:lstStyle/>
            <a:p>
              <a:pPr algn="ctr">
                <a:defRPr/>
              </a:pPr>
              <a:endParaRPr lang="es-AR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30" name="58 Rectángulo"/>
          <p:cNvSpPr>
            <a:spLocks noChangeArrowheads="1"/>
          </p:cNvSpPr>
          <p:nvPr/>
        </p:nvSpPr>
        <p:spPr bwMode="auto">
          <a:xfrm>
            <a:off x="899592" y="5157192"/>
            <a:ext cx="738187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500" b="1" dirty="0" smtClean="0">
                <a:solidFill>
                  <a:srgbClr val="10253F"/>
                </a:solidFill>
              </a:rPr>
              <a:t>El producido de la Lotería , la Quiniela y el </a:t>
            </a:r>
            <a:r>
              <a:rPr lang="es-AR" sz="1500" b="1" dirty="0" err="1" smtClean="0">
                <a:solidFill>
                  <a:srgbClr val="10253F"/>
                </a:solidFill>
              </a:rPr>
              <a:t>Quini</a:t>
            </a:r>
            <a:r>
              <a:rPr lang="es-AR" sz="1500" b="1" dirty="0" smtClean="0">
                <a:solidFill>
                  <a:srgbClr val="10253F"/>
                </a:solidFill>
              </a:rPr>
              <a:t> 6</a:t>
            </a:r>
            <a:endParaRPr lang="es-AR" sz="1500" b="1" dirty="0">
              <a:solidFill>
                <a:srgbClr val="1025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Elipse"/>
          <p:cNvSpPr/>
          <p:nvPr/>
        </p:nvSpPr>
        <p:spPr>
          <a:xfrm>
            <a:off x="355422" y="2132855"/>
            <a:ext cx="2764736" cy="2664297"/>
          </a:xfrm>
          <a:prstGeom prst="ellipse">
            <a:avLst/>
          </a:prstGeom>
          <a:ln/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Coparticipación a Gobiernos Locales</a:t>
            </a:r>
            <a:endParaRPr lang="es-AR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grpSp>
        <p:nvGrpSpPr>
          <p:cNvPr id="17439" name="Group 31"/>
          <p:cNvGrpSpPr>
            <a:grpSpLocks/>
          </p:cNvGrpSpPr>
          <p:nvPr/>
        </p:nvGrpSpPr>
        <p:grpSpPr bwMode="auto">
          <a:xfrm>
            <a:off x="3779838" y="476250"/>
            <a:ext cx="1096962" cy="1023938"/>
            <a:chOff x="2381" y="300"/>
            <a:chExt cx="691" cy="645"/>
          </a:xfrm>
        </p:grpSpPr>
        <p:pic>
          <p:nvPicPr>
            <p:cNvPr id="19483" name="21 Elipse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81" y="300"/>
              <a:ext cx="691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4" name="Text Box 5"/>
            <p:cNvSpPr txBox="1">
              <a:spLocks noChangeArrowheads="1"/>
            </p:cNvSpPr>
            <p:nvPr/>
          </p:nvSpPr>
          <p:spPr bwMode="auto">
            <a:xfrm>
              <a:off x="2472" y="408"/>
              <a:ext cx="544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s-AR" sz="16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13,43 %</a:t>
              </a:r>
            </a:p>
          </p:txBody>
        </p:sp>
      </p:grpSp>
      <p:sp>
        <p:nvSpPr>
          <p:cNvPr id="24" name="23 Rectángulo"/>
          <p:cNvSpPr>
            <a:spLocks noChangeArrowheads="1"/>
          </p:cNvSpPr>
          <p:nvPr/>
        </p:nvSpPr>
        <p:spPr bwMode="auto">
          <a:xfrm>
            <a:off x="4860032" y="692696"/>
            <a:ext cx="396081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500" b="1" dirty="0">
                <a:latin typeface="Arial" pitchFamily="34" charset="0"/>
                <a:cs typeface="Arial" pitchFamily="34" charset="0"/>
              </a:rPr>
              <a:t>Ley </a:t>
            </a:r>
            <a:r>
              <a:rPr lang="es-AR" sz="1500" b="1" dirty="0" smtClean="0">
                <a:latin typeface="Arial" pitchFamily="34" charset="0"/>
                <a:cs typeface="Arial" pitchFamily="34" charset="0"/>
              </a:rPr>
              <a:t>N° 23.548 </a:t>
            </a:r>
            <a:r>
              <a:rPr lang="es-AR" sz="1500" b="1" dirty="0">
                <a:latin typeface="Arial" pitchFamily="34" charset="0"/>
                <a:cs typeface="Arial" pitchFamily="34" charset="0"/>
              </a:rPr>
              <a:t>(Coparticipación Federal de   Impuestos</a:t>
            </a:r>
            <a:r>
              <a:rPr lang="es-AR" sz="1500" b="1" dirty="0" smtClean="0">
                <a:latin typeface="Arial" pitchFamily="34" charset="0"/>
                <a:cs typeface="Arial" pitchFamily="34" charset="0"/>
              </a:rPr>
              <a:t>) y sus modificatorias </a:t>
            </a:r>
            <a:endParaRPr lang="es-A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Abrir llave"/>
          <p:cNvSpPr/>
          <p:nvPr/>
        </p:nvSpPr>
        <p:spPr>
          <a:xfrm>
            <a:off x="3552825" y="404813"/>
            <a:ext cx="155575" cy="610870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9" name="28 Rectángulo"/>
          <p:cNvSpPr>
            <a:spLocks noChangeArrowheads="1"/>
          </p:cNvSpPr>
          <p:nvPr/>
        </p:nvSpPr>
        <p:spPr bwMode="auto">
          <a:xfrm>
            <a:off x="4823717" y="2780928"/>
            <a:ext cx="428478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500" b="1" dirty="0" smtClean="0">
                <a:latin typeface="Arial" pitchFamily="34" charset="0"/>
                <a:cs typeface="Arial" pitchFamily="34" charset="0"/>
              </a:rPr>
              <a:t>El producido de las </a:t>
            </a:r>
            <a:r>
              <a:rPr lang="es-AR" sz="1500" b="1" dirty="0">
                <a:latin typeface="Arial" pitchFamily="34" charset="0"/>
                <a:cs typeface="Arial" pitchFamily="34" charset="0"/>
              </a:rPr>
              <a:t>Carreras e Hipódromos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4810522" y="4834027"/>
            <a:ext cx="32178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500" b="1" dirty="0">
                <a:latin typeface="Arial" pitchFamily="34" charset="0"/>
                <a:cs typeface="Arial" pitchFamily="34" charset="0"/>
              </a:rPr>
              <a:t>Impuesto a los Ingresos Brutos</a:t>
            </a:r>
          </a:p>
        </p:txBody>
      </p:sp>
      <p:sp>
        <p:nvSpPr>
          <p:cNvPr id="2" name="28 Rectángulo"/>
          <p:cNvSpPr>
            <a:spLocks noChangeArrowheads="1"/>
          </p:cNvSpPr>
          <p:nvPr/>
        </p:nvSpPr>
        <p:spPr bwMode="auto">
          <a:xfrm>
            <a:off x="4859213" y="3825915"/>
            <a:ext cx="410527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500" b="1" dirty="0">
                <a:latin typeface="Arial" pitchFamily="34" charset="0"/>
                <a:cs typeface="Arial" pitchFamily="34" charset="0"/>
              </a:rPr>
              <a:t>Impuesto Automotor</a:t>
            </a:r>
          </a:p>
        </p:txBody>
      </p:sp>
      <p:sp>
        <p:nvSpPr>
          <p:cNvPr id="3" name="28 Rectángulo"/>
          <p:cNvSpPr>
            <a:spLocks noChangeArrowheads="1"/>
          </p:cNvSpPr>
          <p:nvPr/>
        </p:nvSpPr>
        <p:spPr bwMode="auto">
          <a:xfrm>
            <a:off x="4859213" y="1700808"/>
            <a:ext cx="41052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500" b="1" dirty="0" smtClean="0">
                <a:latin typeface="Arial" pitchFamily="34" charset="0"/>
                <a:cs typeface="Arial" pitchFamily="34" charset="0"/>
              </a:rPr>
              <a:t>El producido de la Lotería</a:t>
            </a:r>
            <a:r>
              <a:rPr lang="es-AR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s-AR" sz="1500" b="1" dirty="0" smtClean="0">
                <a:latin typeface="Arial" pitchFamily="34" charset="0"/>
                <a:cs typeface="Arial" pitchFamily="34" charset="0"/>
              </a:rPr>
              <a:t>la Quiniela </a:t>
            </a:r>
            <a:r>
              <a:rPr lang="es-AR" sz="1500" b="1" dirty="0">
                <a:latin typeface="Arial" pitchFamily="34" charset="0"/>
                <a:cs typeface="Arial" pitchFamily="34" charset="0"/>
              </a:rPr>
              <a:t>y </a:t>
            </a:r>
            <a:r>
              <a:rPr lang="es-AR" sz="1500" b="1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AR" sz="1500" b="1" dirty="0" err="1" smtClean="0">
                <a:latin typeface="Arial" pitchFamily="34" charset="0"/>
                <a:cs typeface="Arial" pitchFamily="34" charset="0"/>
              </a:rPr>
              <a:t>Quini</a:t>
            </a:r>
            <a:r>
              <a:rPr lang="es-AR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500" b="1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4" name="21 Elipse"/>
          <p:cNvSpPr/>
          <p:nvPr/>
        </p:nvSpPr>
        <p:spPr>
          <a:xfrm>
            <a:off x="3835210" y="1515836"/>
            <a:ext cx="980815" cy="915621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</p:txBody>
      </p:sp>
      <p:sp>
        <p:nvSpPr>
          <p:cNvPr id="5" name="21 Elipse"/>
          <p:cNvSpPr/>
          <p:nvPr/>
        </p:nvSpPr>
        <p:spPr>
          <a:xfrm>
            <a:off x="3835210" y="2523898"/>
            <a:ext cx="980815" cy="915621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</p:txBody>
      </p:sp>
      <p:sp>
        <p:nvSpPr>
          <p:cNvPr id="6" name="21 Elipse"/>
          <p:cNvSpPr/>
          <p:nvPr/>
        </p:nvSpPr>
        <p:spPr>
          <a:xfrm>
            <a:off x="3835210" y="3531961"/>
            <a:ext cx="980815" cy="915621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90%</a:t>
            </a:r>
          </a:p>
        </p:txBody>
      </p:sp>
      <p:pic>
        <p:nvPicPr>
          <p:cNvPr id="17431" name="21 Elip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3488" y="4505325"/>
            <a:ext cx="1052512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8" name="Text Box 24"/>
          <p:cNvSpPr txBox="1">
            <a:spLocks noChangeArrowheads="1"/>
          </p:cNvSpPr>
          <p:nvPr/>
        </p:nvSpPr>
        <p:spPr bwMode="auto">
          <a:xfrm>
            <a:off x="3924300" y="4673600"/>
            <a:ext cx="7921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s-A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13,43%</a:t>
            </a:r>
          </a:p>
        </p:txBody>
      </p:sp>
      <p:sp>
        <p:nvSpPr>
          <p:cNvPr id="8" name="21 Elipse"/>
          <p:cNvSpPr/>
          <p:nvPr/>
        </p:nvSpPr>
        <p:spPr>
          <a:xfrm>
            <a:off x="3835210" y="5538561"/>
            <a:ext cx="980815" cy="915621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50 %</a:t>
            </a:r>
          </a:p>
        </p:txBody>
      </p:sp>
      <p:sp>
        <p:nvSpPr>
          <p:cNvPr id="9" name="12 Rectángulo"/>
          <p:cNvSpPr>
            <a:spLocks noChangeArrowheads="1"/>
          </p:cNvSpPr>
          <p:nvPr/>
        </p:nvSpPr>
        <p:spPr bwMode="auto">
          <a:xfrm>
            <a:off x="4811166" y="5842139"/>
            <a:ext cx="249713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500" b="1" dirty="0">
                <a:latin typeface="Arial" pitchFamily="34" charset="0"/>
                <a:cs typeface="Arial" pitchFamily="34" charset="0"/>
              </a:rPr>
              <a:t>Impuesto Inmobiliario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9" grpId="0"/>
      <p:bldP spid="13" grpId="0"/>
      <p:bldP spid="2" grpId="0"/>
      <p:bldP spid="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7 Rectángulo"/>
          <p:cNvSpPr>
            <a:spLocks noChangeArrowheads="1"/>
          </p:cNvSpPr>
          <p:nvPr/>
        </p:nvSpPr>
        <p:spPr bwMode="auto">
          <a:xfrm>
            <a:off x="323850" y="333375"/>
            <a:ext cx="80645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2700" b="1" dirty="0">
                <a:solidFill>
                  <a:srgbClr val="254061"/>
                </a:solidFill>
              </a:rPr>
              <a:t>Distribución </a:t>
            </a:r>
            <a:r>
              <a:rPr lang="es-AR" sz="2700" b="1" dirty="0" smtClean="0">
                <a:solidFill>
                  <a:srgbClr val="254061"/>
                </a:solidFill>
              </a:rPr>
              <a:t>entre Gobiernos Locales</a:t>
            </a:r>
            <a:endParaRPr lang="es-AR" sz="2700" b="1" dirty="0">
              <a:solidFill>
                <a:srgbClr val="254061"/>
              </a:solidFill>
            </a:endParaRPr>
          </a:p>
        </p:txBody>
      </p:sp>
      <p:cxnSp>
        <p:nvCxnSpPr>
          <p:cNvPr id="33" name="Straight Connector 7"/>
          <p:cNvCxnSpPr/>
          <p:nvPr/>
        </p:nvCxnSpPr>
        <p:spPr>
          <a:xfrm>
            <a:off x="395288" y="836613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/>
          <p:cNvSpPr/>
          <p:nvPr/>
        </p:nvSpPr>
        <p:spPr>
          <a:xfrm>
            <a:off x="99712" y="3356992"/>
            <a:ext cx="1663976" cy="14025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Ley 23.548 y sus modificatorias e Impuesto a los Ingresos Brutos</a:t>
            </a:r>
            <a:endParaRPr lang="es-AR" sz="14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Abrir llave"/>
          <p:cNvSpPr/>
          <p:nvPr/>
        </p:nvSpPr>
        <p:spPr>
          <a:xfrm>
            <a:off x="1835696" y="1484784"/>
            <a:ext cx="142677" cy="5112568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5" name="14 Elipse"/>
          <p:cNvSpPr/>
          <p:nvPr/>
        </p:nvSpPr>
        <p:spPr bwMode="auto">
          <a:xfrm>
            <a:off x="2268612" y="2132856"/>
            <a:ext cx="720000" cy="72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200" b="1" dirty="0" smtClean="0">
                <a:solidFill>
                  <a:srgbClr val="10253F"/>
                </a:solidFill>
                <a:latin typeface="Arial" charset="0"/>
                <a:cs typeface="Arial" charset="0"/>
              </a:rPr>
              <a:t>8%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987824" y="2348880"/>
            <a:ext cx="17993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AR" sz="1200" b="1" dirty="0"/>
              <a:t>Municipios de 1° y 2</a:t>
            </a:r>
            <a:r>
              <a:rPr lang="es-AR" sz="1200" b="1" dirty="0" smtClean="0"/>
              <a:t>°</a:t>
            </a:r>
            <a:endParaRPr lang="es-ES" sz="1200" b="1" dirty="0"/>
          </a:p>
        </p:txBody>
      </p:sp>
      <p:sp>
        <p:nvSpPr>
          <p:cNvPr id="4" name="14 Elipse"/>
          <p:cNvSpPr/>
          <p:nvPr/>
        </p:nvSpPr>
        <p:spPr bwMode="auto">
          <a:xfrm>
            <a:off x="3059831" y="4005064"/>
            <a:ext cx="720000" cy="72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200" b="1" dirty="0">
                <a:solidFill>
                  <a:srgbClr val="10253F"/>
                </a:solidFill>
                <a:latin typeface="Arial" charset="0"/>
                <a:cs typeface="Arial" charset="0"/>
              </a:rPr>
              <a:t>3</a:t>
            </a:r>
            <a:r>
              <a:rPr lang="es-AR" sz="1200" b="1" dirty="0" smtClean="0">
                <a:solidFill>
                  <a:srgbClr val="10253F"/>
                </a:solidFill>
                <a:latin typeface="Arial" charset="0"/>
                <a:cs typeface="Arial" charset="0"/>
              </a:rPr>
              <a:t>%</a:t>
            </a: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779912" y="4221088"/>
            <a:ext cx="1008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AR" sz="1200" b="1" dirty="0"/>
              <a:t>Comunas</a:t>
            </a:r>
            <a:endParaRPr lang="es-ES" sz="1200" b="1" dirty="0"/>
          </a:p>
        </p:txBody>
      </p:sp>
      <p:sp>
        <p:nvSpPr>
          <p:cNvPr id="3" name="14 Elipse"/>
          <p:cNvSpPr/>
          <p:nvPr/>
        </p:nvSpPr>
        <p:spPr bwMode="auto">
          <a:xfrm>
            <a:off x="3779912" y="5715305"/>
            <a:ext cx="720000" cy="72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200" b="1" dirty="0">
                <a:solidFill>
                  <a:srgbClr val="10253F"/>
                </a:solidFill>
                <a:latin typeface="Arial" charset="0"/>
                <a:cs typeface="Arial" charset="0"/>
              </a:rPr>
              <a:t>3</a:t>
            </a:r>
            <a:r>
              <a:rPr lang="es-AR" sz="1200" b="1" dirty="0" smtClean="0">
                <a:solidFill>
                  <a:srgbClr val="10253F"/>
                </a:solidFill>
                <a:latin typeface="Arial" charset="0"/>
                <a:cs typeface="Arial" charset="0"/>
              </a:rPr>
              <a:t>%</a:t>
            </a: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4499992" y="5949280"/>
            <a:ext cx="1511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AR" sz="1200" b="1" dirty="0"/>
              <a:t>Municipios de 1°</a:t>
            </a:r>
            <a:endParaRPr lang="es-ES" sz="1200" b="1" dirty="0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323850" y="836712"/>
            <a:ext cx="806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dirty="0" smtClean="0"/>
              <a:t>La distribución secundaria de la </a:t>
            </a:r>
            <a:r>
              <a:rPr lang="es-AR" b="1" i="1" dirty="0" smtClean="0"/>
              <a:t>Ley N° 23.548 y sus modificatorias </a:t>
            </a:r>
            <a:r>
              <a:rPr lang="es-AR" dirty="0" smtClean="0"/>
              <a:t>y del </a:t>
            </a:r>
            <a:r>
              <a:rPr lang="es-AR" b="1" i="1" dirty="0" smtClean="0"/>
              <a:t>Impuesto a los Ingresos Brutos </a:t>
            </a:r>
            <a:r>
              <a:rPr lang="es-AR" dirty="0" smtClean="0"/>
              <a:t>se realiza según el siguiente criterio:</a:t>
            </a:r>
            <a:endParaRPr lang="es-AR" dirty="0"/>
          </a:p>
        </p:txBody>
      </p:sp>
      <p:sp>
        <p:nvSpPr>
          <p:cNvPr id="20" name="9 Abrir llave"/>
          <p:cNvSpPr/>
          <p:nvPr/>
        </p:nvSpPr>
        <p:spPr bwMode="auto">
          <a:xfrm>
            <a:off x="4787007" y="1555750"/>
            <a:ext cx="73025" cy="1871662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2" name="14 Elipse"/>
          <p:cNvSpPr>
            <a:spLocks noChangeArrowheads="1"/>
          </p:cNvSpPr>
          <p:nvPr/>
        </p:nvSpPr>
        <p:spPr bwMode="auto">
          <a:xfrm>
            <a:off x="4932040" y="2852192"/>
            <a:ext cx="504825" cy="504825"/>
          </a:xfrm>
          <a:prstGeom prst="ellipse">
            <a:avLst/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 algn="ctr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s-AR" sz="1200" b="1" dirty="0">
                <a:solidFill>
                  <a:srgbClr val="10253F"/>
                </a:solidFill>
              </a:rPr>
              <a:t>30%</a:t>
            </a:r>
          </a:p>
        </p:txBody>
      </p:sp>
      <p:sp>
        <p:nvSpPr>
          <p:cNvPr id="23" name="14 Elipse"/>
          <p:cNvSpPr>
            <a:spLocks noChangeArrowheads="1"/>
          </p:cNvSpPr>
          <p:nvPr/>
        </p:nvSpPr>
        <p:spPr bwMode="auto">
          <a:xfrm>
            <a:off x="4932040" y="2204492"/>
            <a:ext cx="504825" cy="503237"/>
          </a:xfrm>
          <a:prstGeom prst="ellipse">
            <a:avLst/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 algn="ctr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s-AR" sz="1200" b="1">
                <a:solidFill>
                  <a:srgbClr val="10253F"/>
                </a:solidFill>
              </a:rPr>
              <a:t>30%</a:t>
            </a:r>
          </a:p>
        </p:txBody>
      </p:sp>
      <p:sp>
        <p:nvSpPr>
          <p:cNvPr id="24" name="14 Elipse"/>
          <p:cNvSpPr>
            <a:spLocks noChangeArrowheads="1"/>
          </p:cNvSpPr>
          <p:nvPr/>
        </p:nvSpPr>
        <p:spPr bwMode="auto">
          <a:xfrm>
            <a:off x="4932040" y="1556792"/>
            <a:ext cx="504825" cy="504825"/>
          </a:xfrm>
          <a:prstGeom prst="ellipse">
            <a:avLst/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 algn="ctr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s-AR" sz="1200" b="1">
                <a:solidFill>
                  <a:srgbClr val="10253F"/>
                </a:solidFill>
              </a:rPr>
              <a:t>40%</a:t>
            </a:r>
          </a:p>
        </p:txBody>
      </p:sp>
      <p:sp>
        <p:nvSpPr>
          <p:cNvPr id="25" name="Text Box 37"/>
          <p:cNvSpPr txBox="1">
            <a:spLocks noChangeArrowheads="1"/>
          </p:cNvSpPr>
          <p:nvPr/>
        </p:nvSpPr>
        <p:spPr bwMode="auto">
          <a:xfrm>
            <a:off x="5579740" y="1556792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b="1" dirty="0"/>
              <a:t>En proporción directa a la población</a:t>
            </a:r>
            <a:endParaRPr lang="es-ES" sz="1200" b="1" dirty="0"/>
          </a:p>
        </p:txBody>
      </p:sp>
      <p:sp>
        <p:nvSpPr>
          <p:cNvPr id="26" name="Text Box 38"/>
          <p:cNvSpPr txBox="1">
            <a:spLocks noChangeArrowheads="1"/>
          </p:cNvSpPr>
          <p:nvPr/>
        </p:nvSpPr>
        <p:spPr bwMode="auto">
          <a:xfrm>
            <a:off x="5579740" y="2204492"/>
            <a:ext cx="17996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/>
              <a:t>En proporción a los recursos percibidos el año anterior</a:t>
            </a:r>
            <a:endParaRPr lang="es-ES" sz="1200" b="1" dirty="0"/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5544815" y="2996654"/>
            <a:ext cx="1835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b="1" dirty="0"/>
              <a:t>En partes iguales</a:t>
            </a:r>
            <a:endParaRPr lang="es-ES" sz="1200" b="1" dirty="0"/>
          </a:p>
        </p:txBody>
      </p:sp>
      <p:sp>
        <p:nvSpPr>
          <p:cNvPr id="28" name="9 Abrir llave"/>
          <p:cNvSpPr/>
          <p:nvPr/>
        </p:nvSpPr>
        <p:spPr>
          <a:xfrm>
            <a:off x="4788024" y="3717032"/>
            <a:ext cx="72454" cy="1296144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9" name="14 Elipse"/>
          <p:cNvSpPr/>
          <p:nvPr/>
        </p:nvSpPr>
        <p:spPr bwMode="auto">
          <a:xfrm>
            <a:off x="4932040" y="3789040"/>
            <a:ext cx="504000" cy="504000"/>
          </a:xfrm>
          <a:prstGeom prst="ellipse">
            <a:avLst/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 algn="ctr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s-AR" sz="1200" b="1" dirty="0">
                <a:solidFill>
                  <a:srgbClr val="10253F"/>
                </a:solidFill>
                <a:latin typeface="Arial" charset="0"/>
                <a:cs typeface="Arial" charset="0"/>
              </a:rPr>
              <a:t>80%</a:t>
            </a:r>
          </a:p>
        </p:txBody>
      </p:sp>
      <p:sp>
        <p:nvSpPr>
          <p:cNvPr id="30" name="14 Elipse"/>
          <p:cNvSpPr/>
          <p:nvPr/>
        </p:nvSpPr>
        <p:spPr bwMode="auto">
          <a:xfrm>
            <a:off x="4932040" y="4437168"/>
            <a:ext cx="504000" cy="504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200" b="1" dirty="0">
                <a:solidFill>
                  <a:srgbClr val="10253F"/>
                </a:solidFill>
                <a:latin typeface="Arial" charset="0"/>
                <a:cs typeface="Arial" charset="0"/>
              </a:rPr>
              <a:t>20%</a:t>
            </a:r>
          </a:p>
        </p:txBody>
      </p:sp>
      <p:sp>
        <p:nvSpPr>
          <p:cNvPr id="31" name="Text Box 40"/>
          <p:cNvSpPr txBox="1">
            <a:spLocks noChangeArrowheads="1"/>
          </p:cNvSpPr>
          <p:nvPr/>
        </p:nvSpPr>
        <p:spPr bwMode="auto">
          <a:xfrm>
            <a:off x="5436096" y="3946450"/>
            <a:ext cx="3168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b="1" dirty="0"/>
              <a:t>En proporción directa a la población</a:t>
            </a:r>
            <a:endParaRPr lang="es-ES" sz="1200" b="1" dirty="0"/>
          </a:p>
        </p:txBody>
      </p:sp>
      <p:sp>
        <p:nvSpPr>
          <p:cNvPr id="32" name="Text Box 41"/>
          <p:cNvSpPr txBox="1">
            <a:spLocks noChangeArrowheads="1"/>
          </p:cNvSpPr>
          <p:nvPr/>
        </p:nvSpPr>
        <p:spPr bwMode="auto">
          <a:xfrm>
            <a:off x="5436096" y="4594522"/>
            <a:ext cx="1835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b="1" dirty="0"/>
              <a:t>En partes iguales</a:t>
            </a:r>
            <a:endParaRPr lang="es-ES" sz="1200" b="1" dirty="0"/>
          </a:p>
        </p:txBody>
      </p:sp>
      <p:cxnSp>
        <p:nvCxnSpPr>
          <p:cNvPr id="38" name="37 Forma"/>
          <p:cNvCxnSpPr>
            <a:stCxn id="15" idx="4"/>
            <a:endCxn id="4" idx="2"/>
          </p:cNvCxnSpPr>
          <p:nvPr/>
        </p:nvCxnSpPr>
        <p:spPr>
          <a:xfrm rot="16200000" flipH="1">
            <a:off x="2088117" y="3393350"/>
            <a:ext cx="1512208" cy="431219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Forma"/>
          <p:cNvCxnSpPr/>
          <p:nvPr/>
        </p:nvCxnSpPr>
        <p:spPr>
          <a:xfrm rot="16200000" flipH="1">
            <a:off x="2898198" y="5265639"/>
            <a:ext cx="1422208" cy="341219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41"/>
          <p:cNvSpPr txBox="1">
            <a:spLocks noChangeArrowheads="1"/>
          </p:cNvSpPr>
          <p:nvPr/>
        </p:nvSpPr>
        <p:spPr bwMode="auto">
          <a:xfrm>
            <a:off x="2627784" y="5211249"/>
            <a:ext cx="10081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b="1" dirty="0" smtClean="0"/>
              <a:t>del neto</a:t>
            </a:r>
            <a:endParaRPr lang="es-ES" sz="1200" b="1" dirty="0"/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1907704" y="3501008"/>
            <a:ext cx="10081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b="1" dirty="0" smtClean="0"/>
              <a:t>del neto</a:t>
            </a:r>
            <a:endParaRPr lang="es-ES" sz="1200" b="1" dirty="0"/>
          </a:p>
        </p:txBody>
      </p:sp>
      <p:sp>
        <p:nvSpPr>
          <p:cNvPr id="42" name="9 Abrir llave"/>
          <p:cNvSpPr/>
          <p:nvPr/>
        </p:nvSpPr>
        <p:spPr bwMode="auto">
          <a:xfrm>
            <a:off x="6011143" y="5661248"/>
            <a:ext cx="45719" cy="86409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6083870" y="5877272"/>
            <a:ext cx="21605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b="1" dirty="0" smtClean="0"/>
              <a:t>Con los mismos criterios que el 8%</a:t>
            </a:r>
            <a:endParaRPr lang="es-E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3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500"/>
                            </p:stCondLst>
                            <p:childTnLst>
                              <p:par>
                                <p:cTn id="8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5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8459" grpId="0"/>
      <p:bldP spid="4" grpId="0" animBg="1"/>
      <p:bldP spid="18461" grpId="0"/>
      <p:bldP spid="3" grpId="0" animBg="1"/>
      <p:bldP spid="18460" grpId="0"/>
      <p:bldP spid="21" grpId="0"/>
      <p:bldP spid="20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 animBg="1"/>
      <p:bldP spid="29" grpId="0" animBg="1"/>
      <p:bldP spid="30" grpId="0" animBg="1"/>
      <p:bldP spid="31" grpId="0"/>
      <p:bldP spid="32" grpId="0"/>
      <p:bldP spid="40" grpId="0"/>
      <p:bldP spid="41" grpId="0"/>
      <p:bldP spid="42" grpId="0" animBg="1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7"/>
          <p:cNvCxnSpPr/>
          <p:nvPr/>
        </p:nvCxnSpPr>
        <p:spPr>
          <a:xfrm>
            <a:off x="395288" y="836613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11 Rectángulo"/>
          <p:cNvSpPr>
            <a:spLocks noChangeArrowheads="1"/>
          </p:cNvSpPr>
          <p:nvPr/>
        </p:nvSpPr>
        <p:spPr bwMode="auto">
          <a:xfrm>
            <a:off x="3528640" y="2171700"/>
            <a:ext cx="5003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/>
              <a:t>Municipalidad </a:t>
            </a:r>
            <a:r>
              <a:rPr lang="es-AR" sz="1200" b="1" dirty="0"/>
              <a:t>de Rosario</a:t>
            </a:r>
            <a:endParaRPr lang="es-ES" sz="1200" b="1" dirty="0"/>
          </a:p>
        </p:txBody>
      </p:sp>
      <p:sp>
        <p:nvSpPr>
          <p:cNvPr id="5" name="11 Rectángulo"/>
          <p:cNvSpPr>
            <a:spLocks noChangeArrowheads="1"/>
          </p:cNvSpPr>
          <p:nvPr/>
        </p:nvSpPr>
        <p:spPr bwMode="auto">
          <a:xfrm>
            <a:off x="3528640" y="3213100"/>
            <a:ext cx="5003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b="1" dirty="0" smtClean="0"/>
              <a:t>Municipalidad </a:t>
            </a:r>
            <a:r>
              <a:rPr lang="es-AR" sz="1200" b="1" dirty="0"/>
              <a:t>de Santa Fe</a:t>
            </a:r>
            <a:endParaRPr lang="es-ES" sz="1200" b="1" dirty="0"/>
          </a:p>
        </p:txBody>
      </p:sp>
      <p:sp>
        <p:nvSpPr>
          <p:cNvPr id="2" name="8 Rectángulo redondeado"/>
          <p:cNvSpPr/>
          <p:nvPr/>
        </p:nvSpPr>
        <p:spPr>
          <a:xfrm>
            <a:off x="459849" y="3489146"/>
            <a:ext cx="1807895" cy="87595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Lotería</a:t>
            </a:r>
            <a:r>
              <a:rPr lang="es-AR" sz="1400" b="1" dirty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  <a:r>
              <a:rPr lang="es-AR" sz="14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Quiniela y </a:t>
            </a:r>
            <a:r>
              <a:rPr lang="es-AR" sz="1400" b="1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Quini</a:t>
            </a:r>
            <a:r>
              <a:rPr lang="es-AR" sz="14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6</a:t>
            </a:r>
            <a:endParaRPr lang="es-AR" sz="1400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9 Abrir llave"/>
          <p:cNvSpPr/>
          <p:nvPr/>
        </p:nvSpPr>
        <p:spPr>
          <a:xfrm>
            <a:off x="2592015" y="1844824"/>
            <a:ext cx="143222" cy="4104158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1" name="14 Elipse"/>
          <p:cNvSpPr/>
          <p:nvPr/>
        </p:nvSpPr>
        <p:spPr>
          <a:xfrm>
            <a:off x="2736477" y="5084986"/>
            <a:ext cx="646832" cy="64827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200" b="1">
                <a:solidFill>
                  <a:srgbClr val="10253F"/>
                </a:solidFill>
                <a:latin typeface="Arial" charset="0"/>
                <a:cs typeface="Arial" charset="0"/>
              </a:rPr>
              <a:t>20%</a:t>
            </a:r>
          </a:p>
        </p:txBody>
      </p:sp>
      <p:sp>
        <p:nvSpPr>
          <p:cNvPr id="8" name="14 Elipse"/>
          <p:cNvSpPr/>
          <p:nvPr/>
        </p:nvSpPr>
        <p:spPr>
          <a:xfrm>
            <a:off x="2736477" y="4076948"/>
            <a:ext cx="646832" cy="648271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200" b="1">
                <a:solidFill>
                  <a:srgbClr val="10253F"/>
                </a:solidFill>
                <a:latin typeface="Arial" charset="0"/>
                <a:cs typeface="Arial" charset="0"/>
              </a:rPr>
              <a:t>20%</a:t>
            </a:r>
          </a:p>
        </p:txBody>
      </p:sp>
      <p:sp>
        <p:nvSpPr>
          <p:cNvPr id="9" name="14 Elipse"/>
          <p:cNvSpPr/>
          <p:nvPr/>
        </p:nvSpPr>
        <p:spPr>
          <a:xfrm>
            <a:off x="2736477" y="3068638"/>
            <a:ext cx="646832" cy="64827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200" b="1">
                <a:solidFill>
                  <a:srgbClr val="10253F"/>
                </a:solidFill>
                <a:latin typeface="Arial" charset="0"/>
                <a:cs typeface="Arial" charset="0"/>
              </a:rPr>
              <a:t>20%</a:t>
            </a:r>
          </a:p>
        </p:txBody>
      </p:sp>
      <p:sp>
        <p:nvSpPr>
          <p:cNvPr id="10" name="14 Elipse"/>
          <p:cNvSpPr/>
          <p:nvPr/>
        </p:nvSpPr>
        <p:spPr>
          <a:xfrm>
            <a:off x="2736477" y="2060575"/>
            <a:ext cx="646832" cy="648271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200" b="1" dirty="0">
                <a:solidFill>
                  <a:srgbClr val="10253F"/>
                </a:solidFill>
                <a:latin typeface="Arial" charset="0"/>
                <a:cs typeface="Arial" charset="0"/>
              </a:rPr>
              <a:t>40%</a:t>
            </a:r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528640" y="4148386"/>
            <a:ext cx="4824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/>
              <a:t>Al resto de los Municipios de 1° y 2° categoría en proporción directa a la población</a:t>
            </a:r>
            <a:endParaRPr lang="es-ES" sz="1200" b="1" dirty="0"/>
          </a:p>
        </p:txBody>
      </p:sp>
      <p:sp>
        <p:nvSpPr>
          <p:cNvPr id="13" name="11 Rectángulo"/>
          <p:cNvSpPr>
            <a:spLocks noChangeArrowheads="1"/>
          </p:cNvSpPr>
          <p:nvPr/>
        </p:nvSpPr>
        <p:spPr bwMode="auto">
          <a:xfrm>
            <a:off x="3528640" y="5229200"/>
            <a:ext cx="48244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/>
              <a:t>A las </a:t>
            </a:r>
            <a:r>
              <a:rPr lang="es-AR" sz="1200" b="1" dirty="0"/>
              <a:t>Comunas, </a:t>
            </a:r>
            <a:r>
              <a:rPr lang="es-AR" sz="1200" b="1" dirty="0" smtClean="0"/>
              <a:t>en </a:t>
            </a:r>
            <a:r>
              <a:rPr lang="es-AR" sz="1200" b="1" dirty="0"/>
              <a:t>proporción directa a la población</a:t>
            </a:r>
            <a:endParaRPr lang="es-ES" sz="1200" b="1" dirty="0"/>
          </a:p>
        </p:txBody>
      </p:sp>
      <p:sp>
        <p:nvSpPr>
          <p:cNvPr id="16" name="7 Rectángulo"/>
          <p:cNvSpPr>
            <a:spLocks noChangeArrowheads="1"/>
          </p:cNvSpPr>
          <p:nvPr/>
        </p:nvSpPr>
        <p:spPr bwMode="auto">
          <a:xfrm>
            <a:off x="323850" y="333375"/>
            <a:ext cx="80645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2700" b="1" dirty="0">
                <a:solidFill>
                  <a:srgbClr val="254061"/>
                </a:solidFill>
              </a:rPr>
              <a:t>Distribución </a:t>
            </a:r>
            <a:r>
              <a:rPr lang="es-AR" sz="2700" b="1" dirty="0" smtClean="0">
                <a:solidFill>
                  <a:srgbClr val="254061"/>
                </a:solidFill>
              </a:rPr>
              <a:t>entre Gobiernos Locales</a:t>
            </a:r>
            <a:endParaRPr lang="es-AR" sz="2700" b="1" dirty="0">
              <a:solidFill>
                <a:srgbClr val="254061"/>
              </a:solidFill>
            </a:endParaRPr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auto">
          <a:xfrm>
            <a:off x="323850" y="836712"/>
            <a:ext cx="8064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dirty="0"/>
              <a:t>La distribución secundaria de la </a:t>
            </a:r>
            <a:r>
              <a:rPr lang="es-AR" b="1" i="1" dirty="0" smtClean="0"/>
              <a:t>Lotería, Quiniela y </a:t>
            </a:r>
            <a:r>
              <a:rPr lang="es-AR" b="1" i="1" dirty="0" err="1" smtClean="0"/>
              <a:t>Quini</a:t>
            </a:r>
            <a:r>
              <a:rPr lang="es-AR" b="1" i="1" dirty="0" smtClean="0"/>
              <a:t> 6 </a:t>
            </a:r>
            <a:r>
              <a:rPr lang="es-AR" dirty="0" smtClean="0"/>
              <a:t>se </a:t>
            </a:r>
            <a:r>
              <a:rPr lang="es-AR" dirty="0"/>
              <a:t>realiza según el siguiente criterio: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4" grpId="0" animBg="1"/>
      <p:bldP spid="11" grpId="0" animBg="1"/>
      <p:bldP spid="8" grpId="0" animBg="1"/>
      <p:bldP spid="9" grpId="0" animBg="1"/>
      <p:bldP spid="10" grpId="0" animBg="1"/>
      <p:bldP spid="12" grpId="0"/>
      <p:bldP spid="13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7"/>
          <p:cNvCxnSpPr/>
          <p:nvPr/>
        </p:nvCxnSpPr>
        <p:spPr bwMode="auto">
          <a:xfrm>
            <a:off x="395288" y="836613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8 Rectángulo redondeado"/>
          <p:cNvSpPr/>
          <p:nvPr/>
        </p:nvSpPr>
        <p:spPr>
          <a:xfrm>
            <a:off x="467544" y="2036228"/>
            <a:ext cx="1800200" cy="8961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Carreras </a:t>
            </a:r>
            <a:r>
              <a:rPr lang="es-AR" sz="1400" b="1" dirty="0">
                <a:solidFill>
                  <a:srgbClr val="FFFFFF"/>
                </a:solidFill>
                <a:latin typeface="Arial" charset="0"/>
                <a:cs typeface="Arial" charset="0"/>
              </a:rPr>
              <a:t>e Hipódromos</a:t>
            </a:r>
          </a:p>
        </p:txBody>
      </p:sp>
      <p:sp>
        <p:nvSpPr>
          <p:cNvPr id="2" name="11 Rectángulo"/>
          <p:cNvSpPr>
            <a:spLocks noChangeArrowheads="1"/>
          </p:cNvSpPr>
          <p:nvPr/>
        </p:nvSpPr>
        <p:spPr bwMode="auto">
          <a:xfrm>
            <a:off x="2699792" y="2359913"/>
            <a:ext cx="5688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200" b="1" dirty="0" smtClean="0"/>
              <a:t>En relación </a:t>
            </a:r>
            <a:r>
              <a:rPr lang="es-AR" sz="1200" b="1" dirty="0"/>
              <a:t>a la venta de boletos efectuada en cada municipio</a:t>
            </a:r>
          </a:p>
        </p:txBody>
      </p:sp>
      <p:sp>
        <p:nvSpPr>
          <p:cNvPr id="10" name="7 Rectángulo"/>
          <p:cNvSpPr>
            <a:spLocks noChangeArrowheads="1"/>
          </p:cNvSpPr>
          <p:nvPr/>
        </p:nvSpPr>
        <p:spPr bwMode="auto">
          <a:xfrm>
            <a:off x="323850" y="333375"/>
            <a:ext cx="80645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2700" b="1" dirty="0">
                <a:solidFill>
                  <a:srgbClr val="254061"/>
                </a:solidFill>
              </a:rPr>
              <a:t>Distribución </a:t>
            </a:r>
            <a:r>
              <a:rPr lang="es-AR" sz="2700" b="1" dirty="0" smtClean="0">
                <a:solidFill>
                  <a:srgbClr val="254061"/>
                </a:solidFill>
              </a:rPr>
              <a:t>entre Gobiernos Locales</a:t>
            </a:r>
            <a:endParaRPr lang="es-AR" sz="2700" b="1" dirty="0">
              <a:solidFill>
                <a:srgbClr val="254061"/>
              </a:solidFill>
            </a:endParaRPr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323850" y="836712"/>
            <a:ext cx="80645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dirty="0"/>
              <a:t>La distribución secundaria </a:t>
            </a:r>
            <a:r>
              <a:rPr lang="es-AR" dirty="0" smtClean="0"/>
              <a:t>del </a:t>
            </a:r>
            <a:r>
              <a:rPr lang="es-AR" b="1" i="1" dirty="0" smtClean="0"/>
              <a:t>Impuesto a las Carreras e </a:t>
            </a:r>
            <a:r>
              <a:rPr lang="es-AR" b="1" i="1" dirty="0" err="1" smtClean="0"/>
              <a:t>Hipodromos</a:t>
            </a:r>
            <a:r>
              <a:rPr lang="es-AR" dirty="0" smtClean="0"/>
              <a:t>, el </a:t>
            </a:r>
            <a:r>
              <a:rPr lang="es-AR" b="1" i="1" dirty="0" smtClean="0"/>
              <a:t>Impuesto Automotor </a:t>
            </a:r>
            <a:r>
              <a:rPr lang="es-AR" dirty="0" smtClean="0"/>
              <a:t>y el </a:t>
            </a:r>
            <a:r>
              <a:rPr lang="es-AR" b="1" i="1" dirty="0" smtClean="0"/>
              <a:t>Impuesto Inmobiliario </a:t>
            </a:r>
            <a:r>
              <a:rPr lang="es-AR" dirty="0" smtClean="0"/>
              <a:t>se </a:t>
            </a:r>
            <a:r>
              <a:rPr lang="es-AR" dirty="0"/>
              <a:t>realiza según el siguiente criterio:</a:t>
            </a:r>
          </a:p>
        </p:txBody>
      </p:sp>
      <p:sp>
        <p:nvSpPr>
          <p:cNvPr id="12" name="8 Rectángulo redondeado"/>
          <p:cNvSpPr/>
          <p:nvPr/>
        </p:nvSpPr>
        <p:spPr>
          <a:xfrm>
            <a:off x="467544" y="3652416"/>
            <a:ext cx="1800200" cy="9361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solidFill>
                  <a:srgbClr val="FFFFFF"/>
                </a:solidFill>
                <a:latin typeface="Arial" charset="0"/>
                <a:cs typeface="Arial" charset="0"/>
              </a:rPr>
              <a:t>Impuesto Automotor</a:t>
            </a:r>
          </a:p>
        </p:txBody>
      </p:sp>
      <p:sp>
        <p:nvSpPr>
          <p:cNvPr id="13" name="9 Abrir llave"/>
          <p:cNvSpPr/>
          <p:nvPr/>
        </p:nvSpPr>
        <p:spPr>
          <a:xfrm>
            <a:off x="2410446" y="3436392"/>
            <a:ext cx="145330" cy="130353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4" name="14 Elipse"/>
          <p:cNvSpPr/>
          <p:nvPr/>
        </p:nvSpPr>
        <p:spPr>
          <a:xfrm>
            <a:off x="2556519" y="4084464"/>
            <a:ext cx="575321" cy="5762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100" b="1">
                <a:solidFill>
                  <a:srgbClr val="10253F"/>
                </a:solidFill>
                <a:latin typeface="Arial" charset="0"/>
                <a:cs typeface="Arial" charset="0"/>
              </a:rPr>
              <a:t>30%</a:t>
            </a:r>
          </a:p>
        </p:txBody>
      </p:sp>
      <p:sp>
        <p:nvSpPr>
          <p:cNvPr id="15" name="14 Elipse"/>
          <p:cNvSpPr/>
          <p:nvPr/>
        </p:nvSpPr>
        <p:spPr>
          <a:xfrm>
            <a:off x="2556519" y="3436392"/>
            <a:ext cx="575321" cy="5762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100" b="1" dirty="0">
                <a:solidFill>
                  <a:srgbClr val="10253F"/>
                </a:solidFill>
                <a:latin typeface="Arial" pitchFamily="34" charset="0"/>
                <a:cs typeface="Arial" pitchFamily="34" charset="0"/>
              </a:rPr>
              <a:t>60%</a:t>
            </a:r>
          </a:p>
        </p:txBody>
      </p:sp>
      <p:sp>
        <p:nvSpPr>
          <p:cNvPr id="16" name="11 Rectángulo"/>
          <p:cNvSpPr>
            <a:spLocks noChangeArrowheads="1"/>
          </p:cNvSpPr>
          <p:nvPr/>
        </p:nvSpPr>
        <p:spPr bwMode="auto">
          <a:xfrm>
            <a:off x="3276674" y="4228480"/>
            <a:ext cx="50403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200" b="1" dirty="0" smtClean="0"/>
              <a:t>Según la </a:t>
            </a:r>
            <a:r>
              <a:rPr lang="es-AR" sz="1200" b="1" dirty="0"/>
              <a:t>emisión correspondiente a cada distrito.</a:t>
            </a:r>
            <a:endParaRPr lang="es-ES" sz="1200" b="1" dirty="0"/>
          </a:p>
        </p:txBody>
      </p:sp>
      <p:sp>
        <p:nvSpPr>
          <p:cNvPr id="17" name="11 Rectángulo"/>
          <p:cNvSpPr>
            <a:spLocks noChangeArrowheads="1"/>
          </p:cNvSpPr>
          <p:nvPr/>
        </p:nvSpPr>
        <p:spPr bwMode="auto">
          <a:xfrm>
            <a:off x="3276674" y="3584049"/>
            <a:ext cx="51117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/>
              <a:t>A la </a:t>
            </a:r>
            <a:r>
              <a:rPr lang="es-AR" sz="1200" b="1" dirty="0"/>
              <a:t>Municipalidad o Comuna dónde </a:t>
            </a:r>
            <a:r>
              <a:rPr lang="es-AR" sz="1200" b="1" dirty="0" smtClean="0"/>
              <a:t>esté </a:t>
            </a:r>
            <a:r>
              <a:rPr lang="es-AR" sz="1200" b="1" dirty="0"/>
              <a:t>registrado el </a:t>
            </a:r>
            <a:r>
              <a:rPr lang="es-AR" sz="1200" b="1" dirty="0" smtClean="0"/>
              <a:t>vehículo</a:t>
            </a:r>
            <a:endParaRPr lang="es-ES" sz="1200" b="1" dirty="0">
              <a:solidFill>
                <a:schemeClr val="accent2"/>
              </a:solidFill>
            </a:endParaRPr>
          </a:p>
        </p:txBody>
      </p:sp>
      <p:sp>
        <p:nvSpPr>
          <p:cNvPr id="18" name="8 Rectángulo redondeado"/>
          <p:cNvSpPr/>
          <p:nvPr/>
        </p:nvSpPr>
        <p:spPr>
          <a:xfrm>
            <a:off x="467544" y="5224730"/>
            <a:ext cx="1800200" cy="94796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solidFill>
                  <a:srgbClr val="FFFFFF"/>
                </a:solidFill>
                <a:latin typeface="Arial" charset="0"/>
                <a:cs typeface="Arial" charset="0"/>
              </a:rPr>
              <a:t>Impuesto Inmobiliario</a:t>
            </a:r>
          </a:p>
        </p:txBody>
      </p:sp>
      <p:sp>
        <p:nvSpPr>
          <p:cNvPr id="20" name="14 Elipse"/>
          <p:cNvSpPr/>
          <p:nvPr/>
        </p:nvSpPr>
        <p:spPr>
          <a:xfrm>
            <a:off x="2555825" y="5740450"/>
            <a:ext cx="576015" cy="5762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100" b="1">
                <a:solidFill>
                  <a:srgbClr val="10253F"/>
                </a:solidFill>
                <a:latin typeface="Arial" charset="0"/>
                <a:cs typeface="Arial" charset="0"/>
              </a:rPr>
              <a:t>20%</a:t>
            </a:r>
          </a:p>
        </p:txBody>
      </p:sp>
      <p:sp>
        <p:nvSpPr>
          <p:cNvPr id="21" name="14 Elipse"/>
          <p:cNvSpPr/>
          <p:nvPr/>
        </p:nvSpPr>
        <p:spPr>
          <a:xfrm>
            <a:off x="2555825" y="5092576"/>
            <a:ext cx="576015" cy="5762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100" b="1" dirty="0">
                <a:solidFill>
                  <a:srgbClr val="10253F"/>
                </a:solidFill>
                <a:latin typeface="Arial" pitchFamily="34" charset="0"/>
                <a:cs typeface="Arial" pitchFamily="34" charset="0"/>
              </a:rPr>
              <a:t>80%</a:t>
            </a:r>
          </a:p>
        </p:txBody>
      </p:sp>
      <p:sp>
        <p:nvSpPr>
          <p:cNvPr id="22" name="11 Rectángulo"/>
          <p:cNvSpPr>
            <a:spLocks noChangeArrowheads="1"/>
          </p:cNvSpPr>
          <p:nvPr/>
        </p:nvSpPr>
        <p:spPr bwMode="auto">
          <a:xfrm>
            <a:off x="3275856" y="5164584"/>
            <a:ext cx="4824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/>
              <a:t>En </a:t>
            </a:r>
            <a:r>
              <a:rPr lang="es-AR" sz="1200" b="1" dirty="0"/>
              <a:t>proporción directa a la emisión del impuesto total para cada jurisdicción</a:t>
            </a:r>
            <a:endParaRPr lang="es-ES" sz="1200" b="1" dirty="0"/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3275856" y="5884664"/>
            <a:ext cx="48244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/>
              <a:t>En proporción directa a la población</a:t>
            </a:r>
            <a:endParaRPr lang="es-ES" sz="1200" b="1" dirty="0"/>
          </a:p>
        </p:txBody>
      </p:sp>
      <p:sp>
        <p:nvSpPr>
          <p:cNvPr id="24" name="9 Abrir llave"/>
          <p:cNvSpPr/>
          <p:nvPr/>
        </p:nvSpPr>
        <p:spPr>
          <a:xfrm>
            <a:off x="2410446" y="5085184"/>
            <a:ext cx="145330" cy="130353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5" name="9 Abrir llave"/>
          <p:cNvSpPr/>
          <p:nvPr/>
        </p:nvSpPr>
        <p:spPr>
          <a:xfrm>
            <a:off x="2411760" y="1844824"/>
            <a:ext cx="145330" cy="130353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0" animBg="1"/>
      <p:bldP spid="14" grpId="0" animBg="1"/>
      <p:bldP spid="15" grpId="0" animBg="1"/>
      <p:bldP spid="16" grpId="0"/>
      <p:bldP spid="17" grpId="0"/>
      <p:bldP spid="20" grpId="0" animBg="1"/>
      <p:bldP spid="21" grpId="0" animBg="1"/>
      <p:bldP spid="22" grpId="0"/>
      <p:bldP spid="23" grpId="0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836613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323528" y="979512"/>
            <a:ext cx="8280400" cy="649288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s-ES_tradnl" sz="1600" b="1" dirty="0" smtClean="0">
                <a:latin typeface="Arial" charset="0"/>
                <a:cs typeface="Arial" charset="0"/>
              </a:rPr>
              <a:t>Distribución Primaria y Secundaria a Gobiernos Locales</a:t>
            </a:r>
          </a:p>
          <a:p>
            <a:pPr algn="just">
              <a:buFont typeface="Wingdings" pitchFamily="2" charset="2"/>
              <a:buNone/>
            </a:pPr>
            <a:endParaRPr lang="es-ES_tradnl" sz="1600" dirty="0" smtClean="0">
              <a:latin typeface="Arial" charset="0"/>
              <a:cs typeface="Arial" charset="0"/>
            </a:endParaRP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Ley N° 5.137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Ley N° 7.457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Ley N° 8.437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Ley N° 9595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Ley N° 10.399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Ley N° 10.520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Ley N° 10.989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Ley N° 10.814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None/>
            </a:pPr>
            <a:endParaRPr lang="es-AR" sz="1600" dirty="0" smtClean="0"/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</a:pPr>
            <a:endParaRPr lang="es-AR" sz="1600" dirty="0" smtClean="0"/>
          </a:p>
          <a:p>
            <a:pPr algn="just">
              <a:buFont typeface="Wingdings" pitchFamily="2" charset="2"/>
              <a:buNone/>
            </a:pPr>
            <a:endParaRPr lang="es-AR" sz="1600" dirty="0" smtClean="0">
              <a:latin typeface="Arial" charset="0"/>
              <a:cs typeface="Arial" charset="0"/>
            </a:endParaRPr>
          </a:p>
          <a:p>
            <a:pPr lvl="2" algn="just">
              <a:buFont typeface="Arial" charset="0"/>
              <a:buNone/>
            </a:pPr>
            <a:endParaRPr lang="es-AR" sz="1600" dirty="0" smtClean="0">
              <a:latin typeface="Arial" charset="0"/>
              <a:cs typeface="Arial" charset="0"/>
            </a:endParaRPr>
          </a:p>
          <a:p>
            <a:pPr lvl="2" algn="just">
              <a:buFont typeface="Wingdings" pitchFamily="2" charset="2"/>
              <a:buChar char="q"/>
            </a:pPr>
            <a:endParaRPr lang="es-AR" sz="1600" dirty="0" smtClean="0">
              <a:latin typeface="Arial" charset="0"/>
              <a:cs typeface="Arial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23850" y="333375"/>
            <a:ext cx="8064500" cy="5032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0"/>
                            </p:stCondLst>
                            <p:childTnLst>
                              <p:par>
                                <p:cTn id="51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339725" y="1130300"/>
            <a:ext cx="82089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endParaRPr lang="es-AR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es-AR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377825" y="1341438"/>
            <a:ext cx="7921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/>
              <a:t> Masa Coparticipable: </a:t>
            </a:r>
            <a:r>
              <a:rPr lang="es-ES" sz="1400"/>
              <a:t>Son aquellos recursos sujetos a distribución entre la Provincia y los Gobiernos Locales.</a:t>
            </a:r>
            <a:endParaRPr lang="es-AR" sz="160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377825" y="2055813"/>
            <a:ext cx="7921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/>
              <a:t> Distribución Primaria: </a:t>
            </a:r>
            <a:r>
              <a:rPr lang="es-AR" sz="1400"/>
              <a:t>Indica la asignación de la Masa Coparticipable entre la Provincia y los Gobiernos Locales</a:t>
            </a:r>
            <a:r>
              <a:rPr lang="es-AR" sz="1600" b="1"/>
              <a:t>. 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377825" y="2803525"/>
            <a:ext cx="7921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Secundaria:</a:t>
            </a:r>
            <a:r>
              <a:rPr lang="es-AR" sz="1400" dirty="0"/>
              <a:t> Determina la distribución de la Coparticipación Provincial entre los Gobiernos Locales.</a:t>
            </a:r>
            <a:endParaRPr lang="es-A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2294</TotalTime>
  <Words>511</Words>
  <Application>Microsoft Office PowerPoint</Application>
  <PresentationFormat>Presentación en pantalla (4:3)</PresentationFormat>
  <Paragraphs>100</Paragraphs>
  <Slides>9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208</cp:revision>
  <dcterms:created xsi:type="dcterms:W3CDTF">2012-03-05T18:35:26Z</dcterms:created>
  <dcterms:modified xsi:type="dcterms:W3CDTF">2019-02-13T18:36:03Z</dcterms:modified>
</cp:coreProperties>
</file>