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95" r:id="rId3"/>
    <p:sldId id="293" r:id="rId4"/>
    <p:sldId id="297" r:id="rId5"/>
    <p:sldId id="298" r:id="rId6"/>
    <p:sldId id="292" r:id="rId7"/>
    <p:sldId id="296" r:id="rId8"/>
    <p:sldId id="299" r:id="rId9"/>
  </p:sldIdLst>
  <p:sldSz cx="9144000" cy="6858000" type="screen4x3"/>
  <p:notesSz cx="6797675" cy="9926638"/>
  <p:defaultTextStyle>
    <a:defPPr>
      <a:defRPr lang="es-A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A9FD4"/>
    <a:srgbClr val="204D84"/>
    <a:srgbClr val="398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0"/>
      </p:cViewPr>
      <p:guideLst>
        <p:guide orient="horz" pos="2205"/>
        <p:guide pos="50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465574803149609"/>
          <c:y val="7.5168438996671876E-3"/>
          <c:w val="0.55718173228346457"/>
          <c:h val="0.77419884370123837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6"/>
          </c:dPt>
          <c:dPt>
            <c:idx val="1"/>
            <c:bubble3D val="0"/>
            <c:explosion val="23"/>
          </c:dPt>
          <c:dPt>
            <c:idx val="2"/>
            <c:bubble3D val="0"/>
            <c:explosion val="17"/>
          </c:dPt>
          <c:dLbls>
            <c:dLbl>
              <c:idx val="0"/>
              <c:layout>
                <c:manualLayout>
                  <c:x val="-7.4313031120405007E-2"/>
                  <c:y val="9.54229163343684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1.6715279986404031E-2"/>
                  <c:y val="1.842261242509752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s-A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'8'!$A$4:$A$6</c:f>
              <c:strCache>
                <c:ptCount val="3"/>
                <c:pt idx="0">
                  <c:v>Fondo de emergencia</c:v>
                </c:pt>
                <c:pt idx="1">
                  <c:v>Fondo de desarrollo regional</c:v>
                </c:pt>
                <c:pt idx="2">
                  <c:v>Coparticipación a Municipios</c:v>
                </c:pt>
              </c:strCache>
            </c:strRef>
          </c:cat>
          <c:val>
            <c:numRef>
              <c:f>'8'!$B$4:$B$6</c:f>
              <c:numCache>
                <c:formatCode>General</c:formatCode>
                <c:ptCount val="3"/>
                <c:pt idx="0">
                  <c:v>5</c:v>
                </c:pt>
                <c:pt idx="1">
                  <c:v>3</c:v>
                </c:pt>
                <c:pt idx="2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87154340038578115"/>
          <c:w val="1"/>
          <c:h val="0.11078534031413613"/>
        </c:manualLayout>
      </c:layout>
      <c:overlay val="0"/>
      <c:txPr>
        <a:bodyPr/>
        <a:lstStyle/>
        <a:p>
          <a:pPr>
            <a:defRPr sz="1800">
              <a:latin typeface="Arial" panose="020B0604020202020204" pitchFamily="34" charset="0"/>
              <a:cs typeface="Arial" panose="020B0604020202020204" pitchFamily="34" charset="0"/>
            </a:defRPr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82594E-8EB2-4028-B3D1-EBF02D47FF9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AR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AR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7E16C16-CDE9-4AFF-BE74-DD4E8388EBC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6262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3EDB991-5B01-44B8-A378-9DFF9F0F3A72}" type="slidenum">
              <a:rPr lang="es-AR" smtClean="0"/>
              <a:pPr/>
              <a:t>1</a:t>
            </a:fld>
            <a:endParaRPr lang="es-A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FE0763-C49A-4943-B9EA-45630C272D7E}" type="slidenum">
              <a:rPr lang="es-AR" smtClean="0"/>
              <a:pPr/>
              <a:t>3</a:t>
            </a:fld>
            <a:endParaRPr lang="es-A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smtClean="0"/>
          </a:p>
        </p:txBody>
      </p:sp>
      <p:sp>
        <p:nvSpPr>
          <p:cNvPr id="1126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99DC88-E258-428A-83EE-770CE63838C7}" type="slidenum">
              <a:rPr lang="es-AR" smtClean="0"/>
              <a:pPr/>
              <a:t>6</a:t>
            </a:fld>
            <a:endParaRPr lang="es-A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D90700-164D-4E1A-9F97-3E96F3F9A596}" type="slidenum">
              <a:rPr lang="es-AR" smtClean="0"/>
              <a:pPr/>
              <a:t>7</a:t>
            </a:fld>
            <a:endParaRPr lang="es-A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AR" altLang="es-AR" smtClean="0"/>
          </a:p>
        </p:txBody>
      </p:sp>
      <p:sp>
        <p:nvSpPr>
          <p:cNvPr id="1946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3BA46DE-BE73-4DE0-86CE-B3B83BB2BC0C}" type="slidenum">
              <a:rPr lang="es-AR" altLang="es-AR" smtClean="0"/>
              <a:pPr eaLnBrk="1" hangingPunct="1"/>
              <a:t>8</a:t>
            </a:fld>
            <a:endParaRPr lang="es-AR" altLang="es-A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5AC2E-0A49-4FE5-8E84-A200D277AB5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ADD10-440E-4950-B653-600CD673D3C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24B64-19C7-4111-BCA4-317325CBD965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CADE8-3B53-4EFD-9D6C-0925515C4FD4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4EF32-72FC-4D2F-A943-05AAA87C9D8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4F3F2-B804-47B7-858A-37E6687823E9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14 Marcador de contenido" descr="Sin títul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0"/>
            <a:ext cx="9144000" cy="3333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41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2004B-A972-49E5-AC43-09D2D112A458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90854-7542-4A60-B663-6B7DCC92EFB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F5FAF-663F-4026-8D78-9C2D10814140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27CD9-3273-4682-9C16-5F676EDD9CAB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BE633-B75C-431C-89C9-584A691A3E6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5BF6-B530-4200-937A-111BDA9A6DE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F972-F5F3-44D2-AC8E-83A1AA7ECAAF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B0788-59FF-495D-8CE5-7E3374EB97EA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262F-E03A-46E0-836D-87703026DFD6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546D4-BC14-47F9-82D7-493F7D3403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9ACD4-929E-4E2E-AFAD-5FF26BBB8AE9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9E8E-64DF-48DA-B9EB-47A2E306E36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6606C-076D-4B2E-8E18-7C290589CF2D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C08B-AACC-46D2-B5C2-4AEE147D501F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1AF28-F060-4E1F-A770-9625F00E1F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B080C-3467-4F91-BA8F-C7CC7D4C7993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s-AR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C25E85-6DE8-4939-8426-7E066107840B}" type="datetimeFigureOut">
              <a:rPr lang="es-AR"/>
              <a:pPr>
                <a:defRPr/>
              </a:pPr>
              <a:t>13/2/2019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EF65BF-E89B-43FD-AF91-19435846EE06}" type="slidenum">
              <a:rPr lang="es-AR"/>
              <a:pPr>
                <a:defRPr/>
              </a:pPr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7"/>
          <p:cNvCxnSpPr/>
          <p:nvPr/>
        </p:nvCxnSpPr>
        <p:spPr>
          <a:xfrm>
            <a:off x="685800" y="3398838"/>
            <a:ext cx="7848600" cy="158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1 Título"/>
          <p:cNvSpPr txBox="1">
            <a:spLocks/>
          </p:cNvSpPr>
          <p:nvPr/>
        </p:nvSpPr>
        <p:spPr bwMode="auto">
          <a:xfrm>
            <a:off x="611188" y="2695575"/>
            <a:ext cx="78486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es-AR" sz="36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Arial" pitchFamily="34" charset="0"/>
              </a:rPr>
              <a:t>PROVINCIA </a:t>
            </a:r>
            <a:r>
              <a:rPr lang="es-AR" sz="36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+mj-ea"/>
                <a:cs typeface="Arial" pitchFamily="34" charset="0"/>
              </a:rPr>
              <a:t>DE SAN JUAN</a:t>
            </a:r>
            <a:endParaRPr lang="es-AR" sz="3600" b="1" dirty="0">
              <a:solidFill>
                <a:schemeClr val="accent1">
                  <a:lumMod val="75000"/>
                </a:schemeClr>
              </a:solidFill>
              <a:latin typeface="+mn-lt"/>
              <a:ea typeface="+mj-ea"/>
              <a:cs typeface="Arial" pitchFamily="34" charset="0"/>
            </a:endParaRPr>
          </a:p>
        </p:txBody>
      </p:sp>
      <p:sp>
        <p:nvSpPr>
          <p:cNvPr id="8" name="2 Subtítulo"/>
          <p:cNvSpPr txBox="1">
            <a:spLocks/>
          </p:cNvSpPr>
          <p:nvPr/>
        </p:nvSpPr>
        <p:spPr bwMode="auto">
          <a:xfrm>
            <a:off x="640830" y="3505200"/>
            <a:ext cx="7847013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s-AR" sz="2400" dirty="0" smtClean="0">
                <a:latin typeface="+mn-lt"/>
              </a:rPr>
              <a:t>Coparticipación Provincial de recursos a Municipios</a:t>
            </a:r>
            <a:endParaRPr lang="es-AR" sz="2400" dirty="0">
              <a:latin typeface="+mn-lt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4535488" y="5585533"/>
            <a:ext cx="3921313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s-AR" sz="1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8"/>
                <a:cs typeface="Arial" panose="020B0604020202020204" pitchFamily="34" charset="0"/>
              </a:rPr>
              <a:t>Dirección Nacional </a:t>
            </a:r>
            <a:r>
              <a:rPr lang="es-AR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8"/>
                <a:cs typeface="Arial" panose="020B0604020202020204" pitchFamily="34" charset="0"/>
              </a:rPr>
              <a:t>de Asuntos Provinciales</a:t>
            </a:r>
          </a:p>
          <a:p>
            <a:pPr algn="r">
              <a:spcBef>
                <a:spcPct val="50000"/>
              </a:spcBef>
              <a:defRPr/>
            </a:pPr>
            <a:r>
              <a:rPr lang="es-AR" sz="1600" b="1" dirty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8"/>
                <a:cs typeface="Arial" panose="020B0604020202020204" pitchFamily="34" charset="0"/>
              </a:rPr>
              <a:t>Ministerio de </a:t>
            </a:r>
            <a:r>
              <a:rPr lang="es-AR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Arial Unicode MS" pitchFamily="34" charset="-128"/>
                <a:cs typeface="Arial" panose="020B0604020202020204" pitchFamily="34" charset="0"/>
              </a:rPr>
              <a:t>Hacienda</a:t>
            </a:r>
            <a:endParaRPr lang="es-ES" sz="1600" b="1" dirty="0">
              <a:solidFill>
                <a:schemeClr val="accent1">
                  <a:lumMod val="50000"/>
                </a:schemeClr>
              </a:solidFill>
              <a:latin typeface="+mn-lt"/>
              <a:ea typeface="Arial Unicode MS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351146" y="476250"/>
            <a:ext cx="80645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Esquema de Coparticipación </a:t>
            </a:r>
            <a:r>
              <a:rPr lang="es-AR" sz="28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Provincial</a:t>
            </a:r>
          </a:p>
        </p:txBody>
      </p:sp>
      <p:sp>
        <p:nvSpPr>
          <p:cNvPr id="20" name="19 Rectángulo redondeado"/>
          <p:cNvSpPr/>
          <p:nvPr/>
        </p:nvSpPr>
        <p:spPr>
          <a:xfrm>
            <a:off x="770802" y="4077073"/>
            <a:ext cx="7884368" cy="828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18 Rectángulo redondeado"/>
          <p:cNvSpPr/>
          <p:nvPr/>
        </p:nvSpPr>
        <p:spPr>
          <a:xfrm>
            <a:off x="770802" y="2605380"/>
            <a:ext cx="7884368" cy="936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" name="5 Rectángulo redondeado"/>
          <p:cNvSpPr/>
          <p:nvPr/>
        </p:nvSpPr>
        <p:spPr>
          <a:xfrm>
            <a:off x="3209521" y="1196752"/>
            <a:ext cx="2009297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cs typeface="Arial" pitchFamily="34" charset="0"/>
              </a:rPr>
              <a:t>Masa </a:t>
            </a:r>
            <a:r>
              <a:rPr lang="es-AR" sz="1400" b="1" dirty="0">
                <a:cs typeface="Arial" pitchFamily="34" charset="0"/>
              </a:rPr>
              <a:t>Coparticipable</a:t>
            </a:r>
          </a:p>
        </p:txBody>
      </p:sp>
      <p:sp>
        <p:nvSpPr>
          <p:cNvPr id="48" name="47 Rectángulo redondeado"/>
          <p:cNvSpPr/>
          <p:nvPr/>
        </p:nvSpPr>
        <p:spPr>
          <a:xfrm>
            <a:off x="5216170" y="2709968"/>
            <a:ext cx="1800200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>
                <a:cs typeface="Arial" pitchFamily="34" charset="0"/>
              </a:rPr>
              <a:t>Provincia</a:t>
            </a:r>
          </a:p>
        </p:txBody>
      </p:sp>
      <p:sp>
        <p:nvSpPr>
          <p:cNvPr id="51" name="50 Rectángulo redondeado"/>
          <p:cNvSpPr/>
          <p:nvPr/>
        </p:nvSpPr>
        <p:spPr>
          <a:xfrm>
            <a:off x="1475656" y="2722569"/>
            <a:ext cx="1872208" cy="734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 smtClean="0">
                <a:cs typeface="Arial" pitchFamily="34" charset="0"/>
              </a:rPr>
              <a:t>Municipios</a:t>
            </a:r>
            <a:endParaRPr lang="es-AR" sz="1400" b="1" dirty="0">
              <a:cs typeface="Arial" pitchFamily="34" charset="0"/>
            </a:endParaRPr>
          </a:p>
        </p:txBody>
      </p:sp>
      <p:cxnSp>
        <p:nvCxnSpPr>
          <p:cNvPr id="26" name="25 Conector angular"/>
          <p:cNvCxnSpPr>
            <a:stCxn id="6" idx="2"/>
            <a:endCxn id="51" idx="0"/>
          </p:cNvCxnSpPr>
          <p:nvPr/>
        </p:nvCxnSpPr>
        <p:spPr>
          <a:xfrm rot="5400000">
            <a:off x="2917257" y="1425655"/>
            <a:ext cx="791417" cy="1802410"/>
          </a:xfrm>
          <a:prstGeom prst="bentConnector3">
            <a:avLst>
              <a:gd name="adj1" fmla="val 50000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Rectángulo redondeado"/>
          <p:cNvSpPr/>
          <p:nvPr/>
        </p:nvSpPr>
        <p:spPr>
          <a:xfrm>
            <a:off x="1029338" y="4185085"/>
            <a:ext cx="2952328" cy="601267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es-AR" sz="1400" b="1" dirty="0" smtClean="0">
                <a:cs typeface="Arial" pitchFamily="34" charset="0"/>
              </a:rPr>
              <a:t>Distribución entre Municipios</a:t>
            </a:r>
            <a:endParaRPr lang="es-AR" sz="1400" b="1" dirty="0">
              <a:cs typeface="Arial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7425034" y="2808308"/>
            <a:ext cx="125963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400" b="1" i="1" dirty="0" smtClean="0">
                <a:latin typeface="+mn-lt"/>
              </a:rPr>
              <a:t>Distribución Primaria</a:t>
            </a:r>
            <a:endParaRPr lang="es-AR" sz="1400" b="1" i="1" dirty="0">
              <a:latin typeface="+mn-lt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7425034" y="4224109"/>
            <a:ext cx="1259632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s-AR" sz="1400" b="1" i="1" dirty="0" smtClean="0">
                <a:latin typeface="+mn-lt"/>
              </a:rPr>
              <a:t>Distribución Secundaria</a:t>
            </a:r>
            <a:endParaRPr lang="es-AR" sz="1400" b="1" i="1" dirty="0">
              <a:latin typeface="+mn-lt"/>
            </a:endParaRPr>
          </a:p>
        </p:txBody>
      </p:sp>
      <p:cxnSp>
        <p:nvCxnSpPr>
          <p:cNvPr id="46" name="45 Forma"/>
          <p:cNvCxnSpPr>
            <a:stCxn id="51" idx="1"/>
            <a:endCxn id="25" idx="1"/>
          </p:cNvCxnSpPr>
          <p:nvPr/>
        </p:nvCxnSpPr>
        <p:spPr>
          <a:xfrm rot="10800000" flipV="1">
            <a:off x="1029338" y="3089769"/>
            <a:ext cx="446318" cy="1395950"/>
          </a:xfrm>
          <a:prstGeom prst="bentConnector3">
            <a:avLst>
              <a:gd name="adj1" fmla="val 177424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angular"/>
          <p:cNvCxnSpPr>
            <a:stCxn id="6" idx="2"/>
            <a:endCxn id="48" idx="0"/>
          </p:cNvCxnSpPr>
          <p:nvPr/>
        </p:nvCxnSpPr>
        <p:spPr>
          <a:xfrm rot="16200000" flipH="1">
            <a:off x="4775812" y="1369510"/>
            <a:ext cx="778816" cy="1902100"/>
          </a:xfrm>
          <a:prstGeom prst="bentConnector3">
            <a:avLst>
              <a:gd name="adj1" fmla="val 50679"/>
            </a:avLst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9" grpId="0" animBg="1"/>
      <p:bldP spid="6" grpId="0" animBg="1"/>
      <p:bldP spid="25" grpId="0" animBg="1"/>
      <p:bldP spid="41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41 Grupo"/>
          <p:cNvGrpSpPr/>
          <p:nvPr/>
        </p:nvGrpSpPr>
        <p:grpSpPr>
          <a:xfrm>
            <a:off x="386535" y="1628800"/>
            <a:ext cx="450050" cy="276954"/>
            <a:chOff x="1151620" y="2753925"/>
            <a:chExt cx="540059" cy="360040"/>
          </a:xfrm>
        </p:grpSpPr>
        <p:sp>
          <p:nvSpPr>
            <p:cNvPr id="40" name="39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1" name="40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3" name="42 Rectángulo"/>
          <p:cNvSpPr/>
          <p:nvPr/>
        </p:nvSpPr>
        <p:spPr>
          <a:xfrm>
            <a:off x="926595" y="1628800"/>
            <a:ext cx="7380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s-AR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Ley N° 23.548 (Coparticipación Federal de Impuestos) y sus modificatorias</a:t>
            </a:r>
          </a:p>
        </p:txBody>
      </p:sp>
      <p:grpSp>
        <p:nvGrpSpPr>
          <p:cNvPr id="3" name="43 Grupo"/>
          <p:cNvGrpSpPr/>
          <p:nvPr/>
        </p:nvGrpSpPr>
        <p:grpSpPr>
          <a:xfrm>
            <a:off x="386535" y="2232179"/>
            <a:ext cx="450050" cy="276954"/>
            <a:chOff x="1151620" y="2753925"/>
            <a:chExt cx="540059" cy="360040"/>
          </a:xfrm>
        </p:grpSpPr>
        <p:sp>
          <p:nvSpPr>
            <p:cNvPr id="45" name="44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46" name="45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47" name="46 Rectángulo"/>
          <p:cNvSpPr/>
          <p:nvPr/>
        </p:nvSpPr>
        <p:spPr>
          <a:xfrm>
            <a:off x="935596" y="4041939"/>
            <a:ext cx="7380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Impuesto Automotor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Masa Coparticipable</a:t>
            </a:r>
          </a:p>
        </p:txBody>
      </p:sp>
      <p:grpSp>
        <p:nvGrpSpPr>
          <p:cNvPr id="13" name="41 Grupo"/>
          <p:cNvGrpSpPr/>
          <p:nvPr/>
        </p:nvGrpSpPr>
        <p:grpSpPr>
          <a:xfrm>
            <a:off x="395536" y="2840908"/>
            <a:ext cx="450050" cy="276954"/>
            <a:chOff x="1151620" y="2753925"/>
            <a:chExt cx="540059" cy="360040"/>
          </a:xfrm>
        </p:grpSpPr>
        <p:sp>
          <p:nvSpPr>
            <p:cNvPr id="16" name="15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17" name="16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18" name="17 Rectángulo"/>
          <p:cNvSpPr/>
          <p:nvPr/>
        </p:nvSpPr>
        <p:spPr>
          <a:xfrm>
            <a:off x="926595" y="2245948"/>
            <a:ext cx="7380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Impuesto sobre los Ingresos Brutos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19" name="41 Grupo"/>
          <p:cNvGrpSpPr/>
          <p:nvPr/>
        </p:nvGrpSpPr>
        <p:grpSpPr>
          <a:xfrm>
            <a:off x="395536" y="3488980"/>
            <a:ext cx="450050" cy="276954"/>
            <a:chOff x="1151620" y="2753925"/>
            <a:chExt cx="540059" cy="360040"/>
          </a:xfrm>
        </p:grpSpPr>
        <p:sp>
          <p:nvSpPr>
            <p:cNvPr id="20" name="19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21" name="20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22" name="21 Rectángulo"/>
          <p:cNvSpPr/>
          <p:nvPr/>
        </p:nvSpPr>
        <p:spPr>
          <a:xfrm>
            <a:off x="935596" y="2889811"/>
            <a:ext cx="7380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Impuesto a los </a:t>
            </a:r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Sellos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32" name="41 Grupo"/>
          <p:cNvGrpSpPr/>
          <p:nvPr/>
        </p:nvGrpSpPr>
        <p:grpSpPr>
          <a:xfrm>
            <a:off x="395536" y="4065044"/>
            <a:ext cx="450050" cy="276954"/>
            <a:chOff x="1151620" y="2753925"/>
            <a:chExt cx="540059" cy="360040"/>
          </a:xfrm>
        </p:grpSpPr>
        <p:sp>
          <p:nvSpPr>
            <p:cNvPr id="33" name="32 Flecha izquierda"/>
            <p:cNvSpPr/>
            <p:nvPr/>
          </p:nvSpPr>
          <p:spPr>
            <a:xfrm rot="10800000">
              <a:off x="1151620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  <p:sp>
          <p:nvSpPr>
            <p:cNvPr id="34" name="33 Flecha izquierda"/>
            <p:cNvSpPr/>
            <p:nvPr/>
          </p:nvSpPr>
          <p:spPr>
            <a:xfrm rot="10800000">
              <a:off x="1331639" y="2753925"/>
              <a:ext cx="360040" cy="360040"/>
            </a:xfrm>
            <a:prstGeom prst="leftArrow">
              <a:avLst>
                <a:gd name="adj1" fmla="val 50000"/>
                <a:gd name="adj2" fmla="val 140301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AR"/>
            </a:p>
          </p:txBody>
        </p:sp>
      </p:grpSp>
      <p:sp>
        <p:nvSpPr>
          <p:cNvPr id="35" name="34 Rectángulo"/>
          <p:cNvSpPr/>
          <p:nvPr/>
        </p:nvSpPr>
        <p:spPr>
          <a:xfrm>
            <a:off x="935596" y="3465875"/>
            <a:ext cx="73808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AR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Impuesto </a:t>
            </a:r>
            <a:r>
              <a:rPr lang="es-AR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itchFamily="34" charset="0"/>
              </a:rPr>
              <a:t>Inmobiliario</a:t>
            </a:r>
            <a:endParaRPr lang="es-AR" b="1" dirty="0">
              <a:solidFill>
                <a:schemeClr val="tx2">
                  <a:lumMod val="50000"/>
                </a:schemeClr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1"/>
      <p:bldP spid="47" grpId="0"/>
      <p:bldP spid="18" grpId="0"/>
      <p:bldP spid="2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Abrir llave"/>
          <p:cNvSpPr/>
          <p:nvPr/>
        </p:nvSpPr>
        <p:spPr>
          <a:xfrm>
            <a:off x="3059832" y="440469"/>
            <a:ext cx="72008" cy="6156883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24220" y="2135957"/>
            <a:ext cx="350416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+mn-lt"/>
                <a:cs typeface="Arial" pitchFamily="34" charset="0"/>
              </a:rPr>
              <a:t>Impuestos </a:t>
            </a:r>
            <a:r>
              <a:rPr lang="es-AR" sz="1700" b="1" dirty="0" smtClean="0">
                <a:latin typeface="+mn-lt"/>
                <a:cs typeface="Arial" pitchFamily="34" charset="0"/>
              </a:rPr>
              <a:t>sobre </a:t>
            </a:r>
            <a:r>
              <a:rPr lang="es-AR" sz="1700" b="1" dirty="0">
                <a:latin typeface="+mn-lt"/>
                <a:cs typeface="Arial" pitchFamily="34" charset="0"/>
              </a:rPr>
              <a:t>los Ingresos Brutos</a:t>
            </a:r>
          </a:p>
        </p:txBody>
      </p:sp>
      <p:sp>
        <p:nvSpPr>
          <p:cNvPr id="6" name="5 Elipse"/>
          <p:cNvSpPr/>
          <p:nvPr/>
        </p:nvSpPr>
        <p:spPr>
          <a:xfrm>
            <a:off x="3347864" y="1844928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es-AR" sz="145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499992" y="5805264"/>
            <a:ext cx="216520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charset="0"/>
              <a:buChar char="•"/>
            </a:pPr>
            <a:r>
              <a:rPr lang="es-AR" sz="1700" b="1" dirty="0" smtClean="0">
                <a:latin typeface="+mn-lt"/>
                <a:cs typeface="Arial" pitchFamily="34" charset="0"/>
              </a:rPr>
              <a:t>Impuesto Automotor</a:t>
            </a:r>
            <a:endParaRPr lang="es-AR" sz="1700" b="1" dirty="0">
              <a:latin typeface="+mn-lt"/>
              <a:cs typeface="Arial" pitchFamily="34" charset="0"/>
            </a:endParaRPr>
          </a:p>
        </p:txBody>
      </p:sp>
      <p:sp>
        <p:nvSpPr>
          <p:cNvPr id="8" name="7 Elipse"/>
          <p:cNvSpPr/>
          <p:nvPr/>
        </p:nvSpPr>
        <p:spPr>
          <a:xfrm>
            <a:off x="3347864" y="5517336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es-AR" sz="145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499992" y="4584229"/>
            <a:ext cx="2264018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+mn-lt"/>
                <a:cs typeface="Arial" pitchFamily="34" charset="0"/>
              </a:rPr>
              <a:t>Impuesto Inmobiliario</a:t>
            </a:r>
            <a:endParaRPr lang="es-AR" sz="1700" b="1" dirty="0">
              <a:latin typeface="+mn-lt"/>
              <a:cs typeface="Arial" pitchFamily="34" charset="0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3347864" y="4293200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es-AR" sz="145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4522402" y="3363089"/>
            <a:ext cx="2281846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>
                <a:latin typeface="+mn-lt"/>
                <a:cs typeface="Arial" pitchFamily="34" charset="0"/>
              </a:rPr>
              <a:t>Impuestos a los </a:t>
            </a:r>
            <a:r>
              <a:rPr lang="es-AR" sz="1700" b="1" dirty="0" smtClean="0">
                <a:latin typeface="+mn-lt"/>
                <a:cs typeface="Arial" pitchFamily="34" charset="0"/>
              </a:rPr>
              <a:t>Sellos</a:t>
            </a:r>
            <a:endParaRPr lang="es-AR" sz="1700" b="1" dirty="0">
              <a:latin typeface="+mn-lt"/>
              <a:cs typeface="Arial" pitchFamily="34" charset="0"/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3347864" y="3068960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cs typeface="Arial" pitchFamily="34" charset="0"/>
              </a:rPr>
              <a:t>20%</a:t>
            </a:r>
            <a:endParaRPr lang="es-AR" sz="145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4499992" y="780964"/>
            <a:ext cx="4392488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es-AR" sz="1700" b="1" dirty="0" smtClean="0">
                <a:latin typeface="+mn-lt"/>
                <a:cs typeface="Arial" pitchFamily="34" charset="0"/>
              </a:rPr>
              <a:t>Ley N° 23.548 (Coparticipación Federal de Impuestos) y sus modificatorias</a:t>
            </a:r>
            <a:endParaRPr lang="es-AR" sz="1700" b="1" dirty="0">
              <a:latin typeface="+mn-lt"/>
              <a:cs typeface="Arial" pitchFamily="34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3347864" y="620688"/>
            <a:ext cx="936000" cy="936000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s-AR" sz="1450" b="1" dirty="0" smtClean="0">
                <a:solidFill>
                  <a:schemeClr val="bg1"/>
                </a:solidFill>
                <a:cs typeface="Arial" pitchFamily="34" charset="0"/>
              </a:rPr>
              <a:t>14,5%</a:t>
            </a:r>
            <a:endParaRPr lang="es-AR" sz="145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5" name="14 Elipse"/>
          <p:cNvSpPr/>
          <p:nvPr/>
        </p:nvSpPr>
        <p:spPr>
          <a:xfrm>
            <a:off x="163128" y="2240321"/>
            <a:ext cx="2772000" cy="2664296"/>
          </a:xfrm>
          <a:prstGeom prst="ellipse">
            <a:avLst/>
          </a:prstGeom>
          <a:ln/>
        </p:spPr>
        <p:style>
          <a:lnRef idx="0">
            <a:schemeClr val="accent1"/>
          </a:lnRef>
          <a:fillRef idx="1001">
            <a:schemeClr val="dk2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36000" anchor="ctr"/>
          <a:lstStyle/>
          <a:p>
            <a:pPr algn="ctr">
              <a:defRPr/>
            </a:pPr>
            <a:r>
              <a:rPr lang="es-A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Coparticipación a Municipios</a:t>
            </a:r>
            <a:endParaRPr lang="es-A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06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8500"/>
                            </p:stCondLst>
                            <p:childTnLst>
                              <p:par>
                                <p:cTn id="34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500"/>
                            </p:stCondLst>
                            <p:childTnLst>
                              <p:par>
                                <p:cTn id="41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10" grpId="0" animBg="1"/>
      <p:bldP spid="12" grpId="0" animBg="1"/>
      <p:bldP spid="13" grpId="0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364794" y="476250"/>
            <a:ext cx="80645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Distribución de Coparticipación</a:t>
            </a:r>
          </a:p>
        </p:txBody>
      </p:sp>
      <p:sp>
        <p:nvSpPr>
          <p:cNvPr id="7" name="6 Rectángulo"/>
          <p:cNvSpPr/>
          <p:nvPr/>
        </p:nvSpPr>
        <p:spPr>
          <a:xfrm>
            <a:off x="323850" y="1013827"/>
            <a:ext cx="835183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r>
              <a:rPr lang="es-AR" sz="1600" dirty="0">
                <a:latin typeface="+mn-lt"/>
                <a:cs typeface="Arial" pitchFamily="34" charset="0"/>
              </a:rPr>
              <a:t>La distribución </a:t>
            </a:r>
            <a:r>
              <a:rPr lang="es-AR" sz="1600" dirty="0" smtClean="0">
                <a:latin typeface="+mn-lt"/>
                <a:cs typeface="Arial" pitchFamily="34" charset="0"/>
              </a:rPr>
              <a:t>de la Coparticipación del </a:t>
            </a:r>
            <a:r>
              <a:rPr lang="es-AR" sz="1600" b="1" i="1" dirty="0" smtClean="0">
                <a:latin typeface="+mn-lt"/>
                <a:cs typeface="Arial" pitchFamily="34" charset="0"/>
              </a:rPr>
              <a:t>Régimen de Coparticipación </a:t>
            </a:r>
            <a:r>
              <a:rPr lang="es-AR" sz="1600" b="1" i="1" dirty="0">
                <a:latin typeface="+mn-lt"/>
                <a:cs typeface="Arial" pitchFamily="34" charset="0"/>
              </a:rPr>
              <a:t>Federal de </a:t>
            </a:r>
            <a:r>
              <a:rPr lang="es-AR" sz="1600" b="1" i="1" dirty="0" smtClean="0">
                <a:latin typeface="+mn-lt"/>
                <a:cs typeface="Arial" pitchFamily="34" charset="0"/>
              </a:rPr>
              <a:t>Impuestos</a:t>
            </a:r>
            <a:r>
              <a:rPr lang="es-AR" sz="1600" i="1" dirty="0" smtClean="0">
                <a:latin typeface="+mn-lt"/>
                <a:cs typeface="Arial" pitchFamily="34" charset="0"/>
              </a:rPr>
              <a:t>, </a:t>
            </a:r>
            <a:r>
              <a:rPr lang="es-AR" sz="1600" dirty="0" smtClean="0">
                <a:latin typeface="+mn-lt"/>
                <a:cs typeface="Arial" pitchFamily="34" charset="0"/>
              </a:rPr>
              <a:t>del</a:t>
            </a:r>
            <a:r>
              <a:rPr lang="es-AR" sz="1600" i="1" dirty="0" smtClean="0">
                <a:latin typeface="+mn-lt"/>
                <a:cs typeface="Arial" pitchFamily="34" charset="0"/>
              </a:rPr>
              <a:t> </a:t>
            </a:r>
            <a:r>
              <a:rPr lang="es-AR" sz="1600" b="1" i="1" dirty="0" smtClean="0">
                <a:latin typeface="+mn-lt"/>
                <a:cs typeface="Arial" pitchFamily="34" charset="0"/>
              </a:rPr>
              <a:t>Impuesto sobre los Ingresos Brutos</a:t>
            </a:r>
            <a:r>
              <a:rPr lang="es-AR" sz="1600" i="1" dirty="0" smtClean="0">
                <a:latin typeface="+mn-lt"/>
                <a:cs typeface="Arial" pitchFamily="34" charset="0"/>
              </a:rPr>
              <a:t>,</a:t>
            </a:r>
            <a:r>
              <a:rPr lang="es-AR" sz="1600" dirty="0" smtClean="0">
                <a:latin typeface="+mn-lt"/>
                <a:cs typeface="Arial" pitchFamily="34" charset="0"/>
              </a:rPr>
              <a:t> </a:t>
            </a:r>
            <a:r>
              <a:rPr lang="es-AR" sz="1600" b="1" i="1" dirty="0" smtClean="0">
                <a:latin typeface="+mn-lt"/>
                <a:cs typeface="Arial" pitchFamily="34" charset="0"/>
              </a:rPr>
              <a:t>Inmobiliario, Automotor </a:t>
            </a:r>
            <a:r>
              <a:rPr lang="es-AR" sz="1600" dirty="0" smtClean="0">
                <a:latin typeface="+mn-lt"/>
                <a:cs typeface="Arial" pitchFamily="34" charset="0"/>
              </a:rPr>
              <a:t>y </a:t>
            </a:r>
            <a:r>
              <a:rPr lang="es-AR" sz="1600" b="1" i="1" dirty="0" smtClean="0">
                <a:latin typeface="+mn-lt"/>
                <a:cs typeface="Arial" pitchFamily="34" charset="0"/>
              </a:rPr>
              <a:t>Sellos </a:t>
            </a:r>
            <a:r>
              <a:rPr lang="es-AR" sz="1600" dirty="0">
                <a:latin typeface="+mn-lt"/>
                <a:cs typeface="Arial" pitchFamily="34" charset="0"/>
              </a:rPr>
              <a:t>se realiza de la siguiente </a:t>
            </a:r>
            <a:r>
              <a:rPr lang="es-AR" sz="1600" dirty="0" smtClean="0">
                <a:latin typeface="+mn-lt"/>
                <a:cs typeface="Arial" pitchFamily="34" charset="0"/>
              </a:rPr>
              <a:t>manera:</a:t>
            </a:r>
            <a:endParaRPr lang="es-AR" sz="1600" dirty="0">
              <a:latin typeface="+mn-lt"/>
              <a:cs typeface="Arial" pitchFamily="34" charset="0"/>
            </a:endParaRPr>
          </a:p>
        </p:txBody>
      </p:sp>
      <p:graphicFrame>
        <p:nvGraphicFramePr>
          <p:cNvPr id="11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418757"/>
              </p:ext>
            </p:extLst>
          </p:nvPr>
        </p:nvGraphicFramePr>
        <p:xfrm>
          <a:off x="176636" y="1822198"/>
          <a:ext cx="8967364" cy="3046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11 Rectángulo"/>
          <p:cNvSpPr/>
          <p:nvPr/>
        </p:nvSpPr>
        <p:spPr>
          <a:xfrm>
            <a:off x="540000" y="5125964"/>
            <a:ext cx="8064000" cy="118335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11113" algn="just"/>
            <a:r>
              <a:rPr lang="es-AR" sz="1600" dirty="0" smtClean="0">
                <a:solidFill>
                  <a:srgbClr val="FFFFFF"/>
                </a:solidFill>
                <a:cs typeface="Arial" pitchFamily="34" charset="0"/>
              </a:rPr>
              <a:t>El </a:t>
            </a:r>
            <a:r>
              <a:rPr lang="es-AR" sz="1600" b="1" dirty="0" smtClean="0">
                <a:solidFill>
                  <a:srgbClr val="FFFFFF"/>
                </a:solidFill>
                <a:cs typeface="Arial" pitchFamily="34" charset="0"/>
              </a:rPr>
              <a:t>Fondo de Emergencia </a:t>
            </a:r>
            <a:r>
              <a:rPr lang="es-AR" sz="1600" dirty="0" smtClean="0">
                <a:solidFill>
                  <a:srgbClr val="FFFFFF"/>
                </a:solidFill>
                <a:cs typeface="Arial" pitchFamily="34" charset="0"/>
              </a:rPr>
              <a:t>y el </a:t>
            </a:r>
            <a:r>
              <a:rPr lang="es-AR" sz="1600" b="1" dirty="0" smtClean="0">
                <a:solidFill>
                  <a:srgbClr val="FFFFFF"/>
                </a:solidFill>
                <a:cs typeface="Arial" pitchFamily="34" charset="0"/>
              </a:rPr>
              <a:t>Fondo de desarrollo Regional </a:t>
            </a:r>
            <a:r>
              <a:rPr lang="es-AR" sz="1600" dirty="0" smtClean="0">
                <a:solidFill>
                  <a:srgbClr val="FFFFFF"/>
                </a:solidFill>
                <a:cs typeface="Arial" pitchFamily="34" charset="0"/>
              </a:rPr>
              <a:t>serán administrados por la Provincia en función de los procedimientos de asignación y requisitos que fije la reglamentación de la Ley 1811-P.</a:t>
            </a:r>
            <a:endParaRPr lang="es-AR" sz="1600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87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Rectángulo"/>
          <p:cNvSpPr/>
          <p:nvPr/>
        </p:nvSpPr>
        <p:spPr>
          <a:xfrm>
            <a:off x="364794" y="476250"/>
            <a:ext cx="8064500" cy="4924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Distribución entre Municipios</a:t>
            </a:r>
          </a:p>
        </p:txBody>
      </p:sp>
      <p:sp>
        <p:nvSpPr>
          <p:cNvPr id="8" name="11 Rectángulo"/>
          <p:cNvSpPr>
            <a:spLocks noChangeArrowheads="1"/>
          </p:cNvSpPr>
          <p:nvPr/>
        </p:nvSpPr>
        <p:spPr bwMode="auto">
          <a:xfrm>
            <a:off x="3419872" y="1124744"/>
            <a:ext cx="500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En proporción directa de la población</a:t>
            </a:r>
            <a:endParaRPr lang="es-ES" sz="1200" b="1" dirty="0">
              <a:latin typeface="+mn-lt"/>
            </a:endParaRP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3419872" y="5666796"/>
            <a:ext cx="500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Por Densidad Poblacional inversa</a:t>
            </a:r>
            <a:endParaRPr lang="es-ES" sz="1200" b="1" dirty="0">
              <a:latin typeface="+mn-lt"/>
            </a:endParaRPr>
          </a:p>
        </p:txBody>
      </p:sp>
      <p:sp>
        <p:nvSpPr>
          <p:cNvPr id="13" name="8 Rectángulo redondeado"/>
          <p:cNvSpPr/>
          <p:nvPr/>
        </p:nvSpPr>
        <p:spPr>
          <a:xfrm>
            <a:off x="459849" y="3273122"/>
            <a:ext cx="1807895" cy="87595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AR" sz="1400" b="1" dirty="0" smtClean="0">
                <a:solidFill>
                  <a:srgbClr val="FFFFFF"/>
                </a:solidFill>
                <a:cs typeface="Arial" charset="0"/>
              </a:rPr>
              <a:t>Régimen General</a:t>
            </a:r>
            <a:endParaRPr lang="es-AR" sz="1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9 Abrir llave"/>
          <p:cNvSpPr/>
          <p:nvPr/>
        </p:nvSpPr>
        <p:spPr>
          <a:xfrm>
            <a:off x="2483768" y="1052736"/>
            <a:ext cx="144016" cy="5544616"/>
          </a:xfrm>
          <a:prstGeom prst="leftBrace">
            <a:avLst/>
          </a:prstGeom>
          <a:ln w="3175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AR"/>
          </a:p>
        </p:txBody>
      </p:sp>
      <p:sp>
        <p:nvSpPr>
          <p:cNvPr id="16" name="14 Elipse"/>
          <p:cNvSpPr/>
          <p:nvPr/>
        </p:nvSpPr>
        <p:spPr>
          <a:xfrm>
            <a:off x="2735115" y="4221088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1,5%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17" name="14 Elipse"/>
          <p:cNvSpPr/>
          <p:nvPr/>
        </p:nvSpPr>
        <p:spPr>
          <a:xfrm>
            <a:off x="2735115" y="3573016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2%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18" name="14 Elipse"/>
          <p:cNvSpPr/>
          <p:nvPr/>
        </p:nvSpPr>
        <p:spPr>
          <a:xfrm>
            <a:off x="2735864" y="5517296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1%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19" name="14 Elipse"/>
          <p:cNvSpPr/>
          <p:nvPr/>
        </p:nvSpPr>
        <p:spPr>
          <a:xfrm>
            <a:off x="2699792" y="980728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49%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3444743" y="3740495"/>
            <a:ext cx="48244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Por zona desfavorable: Distancia al Municipio Capital</a:t>
            </a:r>
            <a:endParaRPr lang="es-ES" sz="1200" b="1" dirty="0">
              <a:latin typeface="+mn-lt"/>
            </a:endParaRPr>
          </a:p>
        </p:txBody>
      </p:sp>
      <p:sp>
        <p:nvSpPr>
          <p:cNvPr id="21" name="11 Rectángulo"/>
          <p:cNvSpPr>
            <a:spLocks noChangeArrowheads="1"/>
          </p:cNvSpPr>
          <p:nvPr/>
        </p:nvSpPr>
        <p:spPr bwMode="auto">
          <a:xfrm>
            <a:off x="3436181" y="4293096"/>
            <a:ext cx="48244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Por el consumo del alumbrado público y de los edificios públicos</a:t>
            </a:r>
            <a:endParaRPr lang="es-ES" sz="1200" b="1" dirty="0">
              <a:latin typeface="+mn-lt"/>
            </a:endParaRPr>
          </a:p>
        </p:txBody>
      </p:sp>
      <p:sp>
        <p:nvSpPr>
          <p:cNvPr id="22" name="11 Rectángulo"/>
          <p:cNvSpPr>
            <a:spLocks noChangeArrowheads="1"/>
          </p:cNvSpPr>
          <p:nvPr/>
        </p:nvSpPr>
        <p:spPr bwMode="auto">
          <a:xfrm>
            <a:off x="3419872" y="2420888"/>
            <a:ext cx="500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En partes iguales</a:t>
            </a:r>
            <a:endParaRPr lang="es-ES" sz="1200" b="1" dirty="0">
              <a:latin typeface="+mn-lt"/>
            </a:endParaRPr>
          </a:p>
        </p:txBody>
      </p:sp>
      <p:sp>
        <p:nvSpPr>
          <p:cNvPr id="23" name="14 Elipse"/>
          <p:cNvSpPr/>
          <p:nvPr/>
        </p:nvSpPr>
        <p:spPr>
          <a:xfrm>
            <a:off x="2701107" y="2276872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15%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24" name="11 Rectángulo"/>
          <p:cNvSpPr>
            <a:spLocks noChangeArrowheads="1"/>
          </p:cNvSpPr>
          <p:nvPr/>
        </p:nvSpPr>
        <p:spPr bwMode="auto">
          <a:xfrm>
            <a:off x="3419872" y="6237312"/>
            <a:ext cx="500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En </a:t>
            </a:r>
            <a:r>
              <a:rPr lang="es-AR" sz="1200" b="1" dirty="0">
                <a:latin typeface="+mn-lt"/>
              </a:rPr>
              <a:t>relación al monto del impuesto inmobiliario puesto al cobro por departamento</a:t>
            </a:r>
            <a:endParaRPr lang="es-ES" sz="1200" b="1" dirty="0">
              <a:latin typeface="+mn-lt"/>
            </a:endParaRPr>
          </a:p>
        </p:txBody>
      </p:sp>
      <p:sp>
        <p:nvSpPr>
          <p:cNvPr id="25" name="14 Elipse"/>
          <p:cNvSpPr/>
          <p:nvPr/>
        </p:nvSpPr>
        <p:spPr>
          <a:xfrm>
            <a:off x="2721145" y="4869224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1,1%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26" name="11 Rectángulo"/>
          <p:cNvSpPr>
            <a:spLocks noChangeArrowheads="1"/>
          </p:cNvSpPr>
          <p:nvPr/>
        </p:nvSpPr>
        <p:spPr bwMode="auto">
          <a:xfrm>
            <a:off x="3425494" y="2967335"/>
            <a:ext cx="500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En </a:t>
            </a:r>
            <a:r>
              <a:rPr lang="es-AR" sz="1200" b="1" dirty="0">
                <a:latin typeface="+mn-lt"/>
              </a:rPr>
              <a:t>relación al monto del </a:t>
            </a:r>
            <a:r>
              <a:rPr lang="es-AR" sz="1200" b="1" dirty="0" smtClean="0">
                <a:latin typeface="+mn-lt"/>
              </a:rPr>
              <a:t>IIBB determinado</a:t>
            </a:r>
            <a:r>
              <a:rPr lang="es-AR" sz="1200" b="1" dirty="0">
                <a:latin typeface="+mn-lt"/>
              </a:rPr>
              <a:t>, </a:t>
            </a:r>
            <a:r>
              <a:rPr lang="es-AR" sz="1200" b="1" dirty="0" smtClean="0">
                <a:latin typeface="+mn-lt"/>
              </a:rPr>
              <a:t>considerando </a:t>
            </a:r>
            <a:r>
              <a:rPr lang="es-AR" sz="1200" b="1" dirty="0">
                <a:latin typeface="+mn-lt"/>
              </a:rPr>
              <a:t>a tal fin el domicilio fiscal del contribuyente</a:t>
            </a:r>
            <a:endParaRPr lang="es-ES" sz="1200" b="1" dirty="0">
              <a:latin typeface="+mn-lt"/>
            </a:endParaRPr>
          </a:p>
        </p:txBody>
      </p:sp>
      <p:sp>
        <p:nvSpPr>
          <p:cNvPr id="27" name="14 Elipse"/>
          <p:cNvSpPr/>
          <p:nvPr/>
        </p:nvSpPr>
        <p:spPr>
          <a:xfrm>
            <a:off x="2721145" y="2924944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6,8%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31" name="11 Rectángulo"/>
          <p:cNvSpPr>
            <a:spLocks noChangeArrowheads="1"/>
          </p:cNvSpPr>
          <p:nvPr/>
        </p:nvSpPr>
        <p:spPr bwMode="auto">
          <a:xfrm>
            <a:off x="3419872" y="1772816"/>
            <a:ext cx="5003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Por N.B.I</a:t>
            </a:r>
            <a:endParaRPr lang="es-ES" sz="1200" b="1" dirty="0">
              <a:latin typeface="+mn-lt"/>
            </a:endParaRPr>
          </a:p>
        </p:txBody>
      </p:sp>
      <p:sp>
        <p:nvSpPr>
          <p:cNvPr id="32" name="14 Elipse"/>
          <p:cNvSpPr/>
          <p:nvPr/>
        </p:nvSpPr>
        <p:spPr>
          <a:xfrm>
            <a:off x="2699792" y="1628800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>
              <a:defRPr/>
            </a:pPr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23%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33" name="14 Elipse"/>
          <p:cNvSpPr/>
          <p:nvPr/>
        </p:nvSpPr>
        <p:spPr>
          <a:xfrm>
            <a:off x="2735864" y="6165368"/>
            <a:ext cx="612000" cy="5760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54000" tIns="36000" rIns="54000" bIns="36000" anchor="ctr"/>
          <a:lstStyle/>
          <a:p>
            <a:pPr algn="ctr"/>
            <a:r>
              <a:rPr lang="es-AR" sz="1000" b="1" dirty="0" smtClean="0">
                <a:solidFill>
                  <a:srgbClr val="10253F"/>
                </a:solidFill>
                <a:cs typeface="Arial" charset="0"/>
              </a:rPr>
              <a:t>0,6%</a:t>
            </a:r>
            <a:endParaRPr lang="es-AR" sz="1000" b="1" dirty="0">
              <a:solidFill>
                <a:srgbClr val="10253F"/>
              </a:solidFill>
              <a:cs typeface="Arial" charset="0"/>
            </a:endParaRPr>
          </a:p>
        </p:txBody>
      </p:sp>
      <p:sp>
        <p:nvSpPr>
          <p:cNvPr id="34" name="11 Rectángulo"/>
          <p:cNvSpPr>
            <a:spLocks noChangeArrowheads="1"/>
          </p:cNvSpPr>
          <p:nvPr/>
        </p:nvSpPr>
        <p:spPr bwMode="auto">
          <a:xfrm>
            <a:off x="3419872" y="4941168"/>
            <a:ext cx="500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AR" sz="1200" b="1" dirty="0" smtClean="0">
                <a:latin typeface="+mn-lt"/>
              </a:rPr>
              <a:t>En </a:t>
            </a:r>
            <a:r>
              <a:rPr lang="es-AR" sz="1200" b="1" dirty="0">
                <a:latin typeface="+mn-lt"/>
              </a:rPr>
              <a:t>relación al monto del </a:t>
            </a:r>
            <a:r>
              <a:rPr lang="es-AR" sz="1200" b="1" dirty="0" smtClean="0">
                <a:latin typeface="+mn-lt"/>
              </a:rPr>
              <a:t>impuesto: </a:t>
            </a:r>
            <a:r>
              <a:rPr lang="es-AR" sz="1200" b="1" dirty="0">
                <a:latin typeface="+mn-lt"/>
              </a:rPr>
              <a:t>la radicación del automotor puesto al cobro por departamento</a:t>
            </a:r>
            <a:endParaRPr lang="es-ES" sz="1200" b="1" dirty="0">
              <a:latin typeface="+mn-lt"/>
            </a:endParaRPr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5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500"/>
                            </p:stCondLst>
                            <p:childTnLst>
                              <p:par>
                                <p:cTn id="5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500"/>
                            </p:stCondLst>
                            <p:childTnLst>
                              <p:par>
                                <p:cTn id="6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500"/>
                            </p:stCondLst>
                            <p:childTnLst>
                              <p:par>
                                <p:cTn id="8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3500"/>
                            </p:stCondLst>
                            <p:childTnLst>
                              <p:par>
                                <p:cTn id="9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 animBg="1"/>
      <p:bldP spid="24" grpId="0"/>
      <p:bldP spid="25" grpId="0" animBg="1"/>
      <p:bldP spid="26" grpId="0"/>
      <p:bldP spid="27" grpId="0" animBg="1"/>
      <p:bldP spid="31" grpId="0"/>
      <p:bldP spid="32" grpId="0" animBg="1"/>
      <p:bldP spid="33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23850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+mn-lt"/>
                <a:cs typeface="Arial" pitchFamily="34" charset="0"/>
              </a:rPr>
              <a:t>Referencias legales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54666" y="1052513"/>
            <a:ext cx="824978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q"/>
              <a:defRPr/>
            </a:pPr>
            <a:r>
              <a:rPr lang="es-ES_tradnl" sz="1600" b="1" dirty="0" smtClean="0">
                <a:latin typeface="+mn-lt"/>
                <a:cs typeface="Arial" pitchFamily="34" charset="0"/>
              </a:rPr>
              <a:t>Coparticipación a Municipios y distribución entre Municipios.</a:t>
            </a:r>
            <a:endParaRPr lang="es-ES_tradnl" sz="1600" b="1" dirty="0">
              <a:latin typeface="+mn-lt"/>
              <a:cs typeface="Arial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395536" y="1566672"/>
            <a:ext cx="2664296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 eaLnBrk="0" hangingPunct="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s-AR" sz="1400" dirty="0" smtClean="0">
                <a:latin typeface="+mn-lt"/>
                <a:cs typeface="Arial" pitchFamily="34" charset="0"/>
              </a:rPr>
              <a:t>Ley N° 1811-P</a:t>
            </a:r>
          </a:p>
          <a:p>
            <a:pPr lvl="1" algn="just" eaLnBrk="0" hangingPunct="0">
              <a:spcBef>
                <a:spcPct val="20000"/>
              </a:spcBef>
              <a:defRPr/>
            </a:pPr>
            <a:endParaRPr lang="es-AR" sz="1400" dirty="0" smtClean="0">
              <a:latin typeface="+mn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468313" y="981075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377825" y="476250"/>
            <a:ext cx="8064500" cy="5080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AR" sz="26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Glosario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 bwMode="auto">
          <a:xfrm>
            <a:off x="339725" y="1130300"/>
            <a:ext cx="8208963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42950" lvl="1" indent="-285750" algn="just" eaLnBrk="0" hangingPunct="0">
              <a:spcBef>
                <a:spcPts val="600"/>
              </a:spcBef>
              <a:buFont typeface="Wingdings" pitchFamily="2" charset="2"/>
              <a:buChar char="ü"/>
              <a:defRPr/>
            </a:pPr>
            <a:endParaRPr lang="es-AR" sz="14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spcBef>
                <a:spcPct val="20000"/>
              </a:spcBef>
              <a:buFont typeface="Arial" charset="0"/>
              <a:buNone/>
              <a:defRPr/>
            </a:pPr>
            <a:endParaRPr lang="es-AR" sz="1600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377825" y="1341438"/>
            <a:ext cx="79216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 typeface="Wingdings" pitchFamily="2" charset="2"/>
              <a:buChar char="q"/>
            </a:pPr>
            <a:r>
              <a:rPr lang="es-AR" altLang="es-AR" sz="1600" b="1"/>
              <a:t> Masa Coparticipable: </a:t>
            </a:r>
            <a:r>
              <a:rPr lang="es-ES" altLang="es-AR" sz="1400"/>
              <a:t>Son aquellos recursos sujetos a distribución entre la Provincia y los Gobiernos Locales.</a:t>
            </a:r>
            <a:endParaRPr lang="es-AR" altLang="es-AR" sz="1600"/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377825" y="2055813"/>
            <a:ext cx="792162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 typeface="Wingdings" pitchFamily="2" charset="2"/>
              <a:buChar char="q"/>
            </a:pPr>
            <a:r>
              <a:rPr lang="es-AR" altLang="es-AR" sz="1600" b="1"/>
              <a:t> Distribución Primaria: </a:t>
            </a:r>
            <a:r>
              <a:rPr lang="es-AR" altLang="es-AR" sz="1400"/>
              <a:t>Indica la asignación de la Masa Coparticipable entre la Provincia y los Gobiernos Locales</a:t>
            </a:r>
            <a:r>
              <a:rPr lang="es-AR" altLang="es-AR" sz="1600" b="1"/>
              <a:t>. 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377825" y="2803525"/>
            <a:ext cx="7921625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 typeface="Wingdings" pitchFamily="2" charset="2"/>
              <a:buChar char="q"/>
            </a:pPr>
            <a:r>
              <a:rPr lang="es-AR" altLang="es-AR" sz="1600" b="1"/>
              <a:t> Distribución Secundaria:</a:t>
            </a:r>
            <a:r>
              <a:rPr lang="es-AR" altLang="es-AR" sz="1400"/>
              <a:t> Determina la distribución de la Coparticipación Provincial entre los Gobiernos Locales.</a:t>
            </a:r>
            <a:endParaRPr lang="es-AR" altLang="es-AR" sz="1600"/>
          </a:p>
        </p:txBody>
      </p:sp>
    </p:spTree>
    <p:extLst>
      <p:ext uri="{BB962C8B-B14F-4D97-AF65-F5344CB8AC3E}">
        <p14:creationId xmlns:p14="http://schemas.microsoft.com/office/powerpoint/2010/main" val="107614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6441</TotalTime>
  <Words>347</Words>
  <Application>Microsoft Office PowerPoint</Application>
  <PresentationFormat>Presentación en pantalla (4:3)</PresentationFormat>
  <Paragraphs>65</Paragraphs>
  <Slides>8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MECON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miselli</dc:creator>
  <cp:lastModifiedBy>miselli</cp:lastModifiedBy>
  <cp:revision>129</cp:revision>
  <dcterms:created xsi:type="dcterms:W3CDTF">2012-03-05T18:35:26Z</dcterms:created>
  <dcterms:modified xsi:type="dcterms:W3CDTF">2019-02-13T19:08:46Z</dcterms:modified>
</cp:coreProperties>
</file>