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03" r:id="rId2"/>
    <p:sldId id="313" r:id="rId3"/>
    <p:sldId id="314" r:id="rId4"/>
    <p:sldId id="312" r:id="rId5"/>
    <p:sldId id="294" r:id="rId6"/>
    <p:sldId id="299" r:id="rId7"/>
    <p:sldId id="315" r:id="rId8"/>
    <p:sldId id="319" r:id="rId9"/>
    <p:sldId id="316" r:id="rId10"/>
    <p:sldId id="320" r:id="rId11"/>
  </p:sldIdLst>
  <p:sldSz cx="9144000" cy="6858000" type="screen4x3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1A9FD4"/>
    <a:srgbClr val="204D84"/>
    <a:srgbClr val="3980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provincias\dfs\Personales\mfontenez\Bel&#233;n\Salta\Datos\Libro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provincias\dfs\Personales\mfontenez\Bel&#233;n\Salta\Datos\Libro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provincias\dfs\Personales\mfontenez\Bel&#233;n\Salta\Datos\Libro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4.2682539682539732E-2"/>
          <c:w val="0.99318055555555551"/>
          <c:h val="0.85674007936508212"/>
        </c:manualLayout>
      </c:layout>
      <c:pie3DChart>
        <c:varyColors val="1"/>
        <c:ser>
          <c:idx val="0"/>
          <c:order val="0"/>
          <c:explosion val="25"/>
          <c:dPt>
            <c:idx val="1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</a:ln>
            </c:spPr>
          </c:dPt>
          <c:dLbls>
            <c:dLbl>
              <c:idx val="0"/>
              <c:numFmt formatCode="0.0%" sourceLinked="0"/>
              <c:spPr/>
              <c:txPr>
                <a:bodyPr/>
                <a:lstStyle/>
                <a:p>
                  <a:pPr>
                    <a:defRPr sz="1400" b="1">
                      <a:latin typeface="Arial" pitchFamily="34" charset="0"/>
                      <a:cs typeface="Arial" pitchFamily="34" charset="0"/>
                    </a:defRPr>
                  </a:pPr>
                  <a:endParaRPr lang="es-A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numFmt formatCode="0.0%" sourceLinked="0"/>
              <c:spPr/>
              <c:txPr>
                <a:bodyPr/>
                <a:lstStyle/>
                <a:p>
                  <a:pPr>
                    <a:defRPr sz="1400" b="1">
                      <a:latin typeface="Arial" pitchFamily="34" charset="0"/>
                      <a:cs typeface="Arial" pitchFamily="34" charset="0"/>
                    </a:defRPr>
                  </a:pPr>
                  <a:endParaRPr lang="es-A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>
                    <a:latin typeface="Arial" pitchFamily="34" charset="0"/>
                    <a:cs typeface="Arial" pitchFamily="34" charset="0"/>
                  </a:defRPr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Hoja1!$K$5:$K$6</c:f>
              <c:strCache>
                <c:ptCount val="2"/>
                <c:pt idx="0">
                  <c:v>Gobiernos Locales</c:v>
                </c:pt>
                <c:pt idx="1">
                  <c:v>Fondo de Convergencia Municipal</c:v>
                </c:pt>
              </c:strCache>
            </c:strRef>
          </c:cat>
          <c:val>
            <c:numRef>
              <c:f>Hoja1!$L$5:$L$6</c:f>
              <c:numCache>
                <c:formatCode>0.0%</c:formatCode>
                <c:ptCount val="2"/>
                <c:pt idx="0">
                  <c:v>0.88888888888889028</c:v>
                </c:pt>
                <c:pt idx="1">
                  <c:v>0.11111111111111124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0866458333333361"/>
          <c:y val="0.87640306122448974"/>
          <c:w val="0.78972624999999996"/>
          <c:h val="9.1198979591837065E-2"/>
        </c:manualLayout>
      </c:layout>
      <c:overlay val="0"/>
      <c:txPr>
        <a:bodyPr/>
        <a:lstStyle/>
        <a:p>
          <a:pPr rtl="0">
            <a:defRPr sz="1600">
              <a:latin typeface="Arial" pitchFamily="34" charset="0"/>
              <a:cs typeface="Arial" pitchFamily="34" charset="0"/>
            </a:defRPr>
          </a:pPr>
          <a:endParaRPr lang="es-A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4.2682539682539711E-2"/>
          <c:w val="0.99318055555555551"/>
          <c:h val="0.85674007936508256"/>
        </c:manualLayout>
      </c:layout>
      <c:pie3DChart>
        <c:varyColors val="1"/>
        <c:ser>
          <c:idx val="0"/>
          <c:order val="0"/>
          <c:explosion val="25"/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</a:ln>
            </c:spPr>
          </c:dPt>
          <c:dLbls>
            <c:dLbl>
              <c:idx val="0"/>
              <c:numFmt formatCode="0.0%" sourceLinked="0"/>
              <c:spPr/>
              <c:txPr>
                <a:bodyPr/>
                <a:lstStyle/>
                <a:p>
                  <a:pPr>
                    <a:defRPr sz="1400" b="1">
                      <a:latin typeface="Arial" pitchFamily="34" charset="0"/>
                      <a:cs typeface="Arial" pitchFamily="34" charset="0"/>
                    </a:defRPr>
                  </a:pPr>
                  <a:endParaRPr lang="es-A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delete val="1"/>
            </c:dLbl>
            <c:txPr>
              <a:bodyPr/>
              <a:lstStyle/>
              <a:p>
                <a:pPr>
                  <a:defRPr sz="1400" b="1">
                    <a:latin typeface="Arial" pitchFamily="34" charset="0"/>
                    <a:cs typeface="Arial" pitchFamily="34" charset="0"/>
                  </a:defRPr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Hoja1!$K$5:$K$6</c:f>
              <c:strCache>
                <c:ptCount val="2"/>
                <c:pt idx="0">
                  <c:v>Gobiernos Locales</c:v>
                </c:pt>
                <c:pt idx="1">
                  <c:v>Fondo de Convergencia Municipal</c:v>
                </c:pt>
              </c:strCache>
            </c:strRef>
          </c:cat>
          <c:val>
            <c:numRef>
              <c:f>Hoja1!$L$5:$L$6</c:f>
              <c:numCache>
                <c:formatCode>0.0%</c:formatCode>
                <c:ptCount val="2"/>
                <c:pt idx="0">
                  <c:v>0.88888888888888962</c:v>
                </c:pt>
                <c:pt idx="1">
                  <c:v>0.11111111111111113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7638888888888888E-3"/>
          <c:y val="7.4497806379934015E-2"/>
          <c:w val="0.99318055555555551"/>
          <c:h val="0.85674007936508256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prstClr val="white">
                  <a:lumMod val="85000"/>
                </a:prstClr>
              </a:solidFill>
            </c:spPr>
          </c:dPt>
          <c:dPt>
            <c:idx val="1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</a:ln>
            </c:spPr>
          </c:dPt>
          <c:dLbls>
            <c:dLbl>
              <c:idx val="0"/>
              <c:delete val="1"/>
            </c:dLbl>
            <c:dLbl>
              <c:idx val="1"/>
              <c:numFmt formatCode="0.0%" sourceLinked="0"/>
              <c:spPr/>
              <c:txPr>
                <a:bodyPr/>
                <a:lstStyle/>
                <a:p>
                  <a:pPr>
                    <a:defRPr sz="1400" b="1">
                      <a:latin typeface="Arial" pitchFamily="34" charset="0"/>
                      <a:cs typeface="Arial" pitchFamily="34" charset="0"/>
                    </a:defRPr>
                  </a:pPr>
                  <a:endParaRPr lang="es-A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>
                    <a:latin typeface="Arial" pitchFamily="34" charset="0"/>
                    <a:cs typeface="Arial" pitchFamily="34" charset="0"/>
                  </a:defRPr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Hoja1!$K$5:$K$6</c:f>
              <c:strCache>
                <c:ptCount val="2"/>
                <c:pt idx="0">
                  <c:v>Gobiernos Locales</c:v>
                </c:pt>
                <c:pt idx="1">
                  <c:v>Fondo de Convergencia Municipal</c:v>
                </c:pt>
              </c:strCache>
            </c:strRef>
          </c:cat>
          <c:val>
            <c:numRef>
              <c:f>Hoja1!$L$5:$L$6</c:f>
              <c:numCache>
                <c:formatCode>0.0%</c:formatCode>
                <c:ptCount val="2"/>
                <c:pt idx="0">
                  <c:v>0.88888888888888962</c:v>
                </c:pt>
                <c:pt idx="1">
                  <c:v>0.11111111111111113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982594E-8EB2-4028-B3D1-EBF02D47FF90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AR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AR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7E16C16-CDE9-4AFF-BE74-DD4E8388EBCB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929810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434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2864CC-3F13-435C-BE4B-A9C658307EDD}" type="slidenum">
              <a:rPr lang="es-AR" smtClean="0"/>
              <a:pPr/>
              <a:t>1</a:t>
            </a:fld>
            <a:endParaRPr lang="es-A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63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2CA156-B6DE-4923-9581-E4D8F212519B}" type="slidenum">
              <a:rPr lang="es-AR" smtClean="0"/>
              <a:pPr/>
              <a:t>3</a:t>
            </a:fld>
            <a:endParaRPr lang="es-A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536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421895D-56C1-4E42-83D8-2C6F27C35BAB}" type="slidenum">
              <a:rPr lang="es-AR" smtClean="0"/>
              <a:pPr/>
              <a:t>4</a:t>
            </a:fld>
            <a:endParaRPr lang="es-A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E16C16-CDE9-4AFF-BE74-DD4E8388EBCB}" type="slidenum">
              <a:rPr lang="es-AR" smtClean="0"/>
              <a:pPr>
                <a:defRPr/>
              </a:pPr>
              <a:t>5</a:t>
            </a:fld>
            <a:endParaRPr lang="es-A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1C43E4-0F0F-405C-9063-7F8326ECB882}" type="slidenum">
              <a:rPr lang="es-AR" smtClean="0"/>
              <a:pPr/>
              <a:t>9</a:t>
            </a:fld>
            <a:endParaRPr lang="es-A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74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48AA744-A101-4A7D-AE01-CB0663E07188}" type="slidenum">
              <a:rPr lang="es-AR" smtClean="0"/>
              <a:pPr/>
              <a:t>10</a:t>
            </a:fld>
            <a:endParaRPr lang="es-A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5AC2E-0A49-4FE5-8E84-A200D277AB59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ADD10-440E-4950-B653-600CD673D3C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24B64-19C7-4111-BCA4-317325CBD965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CADE8-3B53-4EFD-9D6C-0925515C4FD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4EF32-72FC-4D2F-A943-05AAA87C9D86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4F3F2-B804-47B7-858A-37E6687823E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4 Marcador de contenido" descr="Sin títul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33337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4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2004B-A972-49E5-AC43-09D2D112A458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90854-7542-4A60-B663-6B7DCC92EFB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F5FAF-663F-4026-8D78-9C2D10814140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27CD9-3273-4682-9C16-5F676EDD9CAB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BE633-B75C-431C-89C9-584A691A3E69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D5BF6-B530-4200-937A-111BDA9A6DE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FF972-F5F3-44D2-AC8E-83A1AA7ECAAF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0788-59FF-495D-8CE5-7E3374EB97E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5262F-E03A-46E0-836D-87703026DFD6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546D4-BC14-47F9-82D7-493F7D34030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9ACD4-929E-4E2E-AFAD-5FF26BBB8AE9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A9E8E-64DF-48DA-B9EB-47A2E306E36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6606C-076D-4B2E-8E18-7C290589CF2D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6C08B-AACC-46D2-B5C2-4AEE147D501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1AF28-F060-4E1F-A770-9625F00E1F0B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B080C-3467-4F91-BA8F-C7CC7D4C799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AR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C25E85-6DE8-4939-8426-7E066107840B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EF65BF-E89B-43FD-AF91-19435846EE0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7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1 Título"/>
          <p:cNvSpPr txBox="1">
            <a:spLocks/>
          </p:cNvSpPr>
          <p:nvPr/>
        </p:nvSpPr>
        <p:spPr bwMode="auto">
          <a:xfrm>
            <a:off x="611188" y="2695575"/>
            <a:ext cx="7848600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AR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PROVINCIA DE </a:t>
            </a:r>
            <a:r>
              <a:rPr lang="es-AR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SALTA</a:t>
            </a:r>
          </a:p>
        </p:txBody>
      </p:sp>
      <p:sp>
        <p:nvSpPr>
          <p:cNvPr id="3076" name="2 Subtítulo"/>
          <p:cNvSpPr txBox="1">
            <a:spLocks/>
          </p:cNvSpPr>
          <p:nvPr/>
        </p:nvSpPr>
        <p:spPr bwMode="auto">
          <a:xfrm>
            <a:off x="685800" y="3505200"/>
            <a:ext cx="7847013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s-AR" sz="2200" dirty="0" smtClean="0"/>
              <a:t>Coparticipación Provincial de recursos a Gobiernos Locales</a:t>
            </a:r>
            <a:endParaRPr lang="es-AR" sz="2200" dirty="0"/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4535488" y="5624005"/>
            <a:ext cx="3921313" cy="6309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s-AR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Dirección Nacional </a:t>
            </a:r>
            <a:r>
              <a:rPr lang="es-AR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de Asuntos Provinciales</a:t>
            </a:r>
          </a:p>
          <a:p>
            <a:pPr algn="r">
              <a:spcBef>
                <a:spcPct val="50000"/>
              </a:spcBef>
              <a:defRPr/>
            </a:pPr>
            <a:r>
              <a:rPr lang="es-AR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Ministerio de </a:t>
            </a:r>
            <a:r>
              <a:rPr lang="es-AR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Hacienda</a:t>
            </a:r>
            <a:endParaRPr lang="es-ES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377825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Glosario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466799" y="1124843"/>
            <a:ext cx="79216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AR" sz="1600" b="1" dirty="0"/>
              <a:t> Masa Coparticipable: </a:t>
            </a:r>
            <a:r>
              <a:rPr lang="es-ES" sz="1400" dirty="0"/>
              <a:t>Son aquellos recursos sujetos a distribución entre la Provincia y los Gobiernos Locales.</a:t>
            </a:r>
            <a:endParaRPr lang="es-AR" sz="1600" dirty="0"/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466799" y="1840012"/>
            <a:ext cx="79216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AR" sz="1600" b="1" dirty="0"/>
              <a:t> Distribución Primaria: </a:t>
            </a:r>
            <a:r>
              <a:rPr lang="es-AR" sz="1400" dirty="0"/>
              <a:t>Indica la asignación de la Masa Coparticipable entre la Provincia y los Gobiernos Locales</a:t>
            </a:r>
            <a:r>
              <a:rPr lang="es-AR" sz="1600" b="1" dirty="0"/>
              <a:t>. </a:t>
            </a:r>
          </a:p>
        </p:txBody>
      </p:sp>
      <p:sp>
        <p:nvSpPr>
          <p:cNvPr id="8" name="7 CuadroTexto"/>
          <p:cNvSpPr txBox="1">
            <a:spLocks noChangeArrowheads="1"/>
          </p:cNvSpPr>
          <p:nvPr/>
        </p:nvSpPr>
        <p:spPr bwMode="auto">
          <a:xfrm>
            <a:off x="466799" y="2586930"/>
            <a:ext cx="79216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AR" sz="1600" b="1" dirty="0"/>
              <a:t> Distribución Secundaria:</a:t>
            </a:r>
            <a:r>
              <a:rPr lang="es-AR" sz="1400" dirty="0"/>
              <a:t> Determina la distribución de la Coparticipación Provincial entre los Gobiernos Locales.</a:t>
            </a:r>
            <a:endParaRPr lang="es-AR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351146" y="476250"/>
            <a:ext cx="8064500" cy="4921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Esquema de Coparticipación Provincial</a:t>
            </a:r>
          </a:p>
        </p:txBody>
      </p:sp>
      <p:sp>
        <p:nvSpPr>
          <p:cNvPr id="20" name="19 Rectángulo redondeado"/>
          <p:cNvSpPr/>
          <p:nvPr/>
        </p:nvSpPr>
        <p:spPr>
          <a:xfrm>
            <a:off x="770802" y="4077073"/>
            <a:ext cx="7884368" cy="82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9" name="18 Rectángulo redondeado"/>
          <p:cNvSpPr/>
          <p:nvPr/>
        </p:nvSpPr>
        <p:spPr>
          <a:xfrm>
            <a:off x="770802" y="2605380"/>
            <a:ext cx="7884368" cy="936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5 Rectángulo redondeado"/>
          <p:cNvSpPr/>
          <p:nvPr/>
        </p:nvSpPr>
        <p:spPr>
          <a:xfrm>
            <a:off x="3209521" y="1196752"/>
            <a:ext cx="2009297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Masa </a:t>
            </a:r>
            <a:r>
              <a:rPr lang="es-AR" sz="1200" b="1" dirty="0">
                <a:latin typeface="Arial" pitchFamily="34" charset="0"/>
                <a:cs typeface="Arial" pitchFamily="34" charset="0"/>
              </a:rPr>
              <a:t>Coparticipable</a:t>
            </a:r>
          </a:p>
        </p:txBody>
      </p:sp>
      <p:sp>
        <p:nvSpPr>
          <p:cNvPr id="48" name="47 Rectángulo redondeado"/>
          <p:cNvSpPr/>
          <p:nvPr/>
        </p:nvSpPr>
        <p:spPr>
          <a:xfrm>
            <a:off x="5216170" y="2709968"/>
            <a:ext cx="1800200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200" b="1" dirty="0">
                <a:latin typeface="Arial" pitchFamily="34" charset="0"/>
                <a:cs typeface="Arial" pitchFamily="34" charset="0"/>
              </a:rPr>
              <a:t>Provincia</a:t>
            </a:r>
          </a:p>
        </p:txBody>
      </p:sp>
      <p:sp>
        <p:nvSpPr>
          <p:cNvPr id="51" name="50 Rectángulo redondeado"/>
          <p:cNvSpPr/>
          <p:nvPr/>
        </p:nvSpPr>
        <p:spPr>
          <a:xfrm>
            <a:off x="1475656" y="2722569"/>
            <a:ext cx="1872208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Gobiernos Locales</a:t>
            </a:r>
            <a:endParaRPr lang="es-AR" sz="1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25 Conector angular"/>
          <p:cNvCxnSpPr>
            <a:stCxn id="6" idx="2"/>
            <a:endCxn id="51" idx="0"/>
          </p:cNvCxnSpPr>
          <p:nvPr/>
        </p:nvCxnSpPr>
        <p:spPr>
          <a:xfrm rot="5400000">
            <a:off x="2917257" y="1425655"/>
            <a:ext cx="791417" cy="1802410"/>
          </a:xfrm>
          <a:prstGeom prst="bentConnector3">
            <a:avLst>
              <a:gd name="adj1" fmla="val 50000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Rectángulo redondeado"/>
          <p:cNvSpPr/>
          <p:nvPr/>
        </p:nvSpPr>
        <p:spPr>
          <a:xfrm>
            <a:off x="1029338" y="4185085"/>
            <a:ext cx="2952328" cy="60126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Distribución entre Gobiernos Locales</a:t>
            </a:r>
            <a:endParaRPr lang="es-AR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1029338" y="5420022"/>
            <a:ext cx="2952328" cy="60126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Destino y distribución de fondos</a:t>
            </a:r>
            <a:endParaRPr lang="es-AR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7425034" y="2839085"/>
            <a:ext cx="125963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AR" sz="1200" b="1" i="1" dirty="0" smtClean="0"/>
              <a:t>Distribución Primaria</a:t>
            </a:r>
            <a:endParaRPr lang="es-AR" sz="1200" b="1" i="1" dirty="0"/>
          </a:p>
        </p:txBody>
      </p:sp>
      <p:sp>
        <p:nvSpPr>
          <p:cNvPr id="43" name="42 CuadroTexto"/>
          <p:cNvSpPr txBox="1"/>
          <p:nvPr/>
        </p:nvSpPr>
        <p:spPr>
          <a:xfrm>
            <a:off x="7425034" y="4254886"/>
            <a:ext cx="125963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AR" sz="1200" b="1" i="1" dirty="0" smtClean="0"/>
              <a:t>Distribución Secundaria</a:t>
            </a:r>
            <a:endParaRPr lang="es-AR" sz="1200" b="1" i="1" dirty="0"/>
          </a:p>
        </p:txBody>
      </p:sp>
      <p:cxnSp>
        <p:nvCxnSpPr>
          <p:cNvPr id="46" name="45 Forma"/>
          <p:cNvCxnSpPr>
            <a:stCxn id="51" idx="1"/>
            <a:endCxn id="25" idx="1"/>
          </p:cNvCxnSpPr>
          <p:nvPr/>
        </p:nvCxnSpPr>
        <p:spPr>
          <a:xfrm rot="10800000" flipV="1">
            <a:off x="1029338" y="3089769"/>
            <a:ext cx="446318" cy="1395950"/>
          </a:xfrm>
          <a:prstGeom prst="bentConnector3">
            <a:avLst>
              <a:gd name="adj1" fmla="val 177424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angular"/>
          <p:cNvCxnSpPr>
            <a:stCxn id="51" idx="1"/>
            <a:endCxn id="28" idx="1"/>
          </p:cNvCxnSpPr>
          <p:nvPr/>
        </p:nvCxnSpPr>
        <p:spPr>
          <a:xfrm rot="10800000" flipV="1">
            <a:off x="1029338" y="3089768"/>
            <a:ext cx="446318" cy="2630887"/>
          </a:xfrm>
          <a:prstGeom prst="bentConnector3">
            <a:avLst>
              <a:gd name="adj1" fmla="val 177424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angular"/>
          <p:cNvCxnSpPr>
            <a:stCxn id="6" idx="2"/>
            <a:endCxn id="48" idx="0"/>
          </p:cNvCxnSpPr>
          <p:nvPr/>
        </p:nvCxnSpPr>
        <p:spPr>
          <a:xfrm rot="16200000" flipH="1">
            <a:off x="4775812" y="1369510"/>
            <a:ext cx="778816" cy="1902100"/>
          </a:xfrm>
          <a:prstGeom prst="bentConnector3">
            <a:avLst>
              <a:gd name="adj1" fmla="val 50679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9" grpId="0" animBg="1"/>
      <p:bldP spid="6" grpId="0" animBg="1"/>
      <p:bldP spid="25" grpId="0" animBg="1"/>
      <p:bldP spid="28" grpId="0" animBg="1"/>
      <p:bldP spid="41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Rectángulo"/>
          <p:cNvSpPr/>
          <p:nvPr/>
        </p:nvSpPr>
        <p:spPr>
          <a:xfrm>
            <a:off x="364794" y="476250"/>
            <a:ext cx="8064500" cy="49212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Masa Coparticipable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26 Grupo"/>
          <p:cNvGrpSpPr/>
          <p:nvPr/>
        </p:nvGrpSpPr>
        <p:grpSpPr>
          <a:xfrm>
            <a:off x="538807" y="1412325"/>
            <a:ext cx="7921625" cy="323165"/>
            <a:chOff x="385763" y="1529962"/>
            <a:chExt cx="7921625" cy="323165"/>
          </a:xfrm>
        </p:grpSpPr>
        <p:grpSp>
          <p:nvGrpSpPr>
            <p:cNvPr id="3" name="41 Grupo"/>
            <p:cNvGrpSpPr>
              <a:grpSpLocks/>
            </p:cNvGrpSpPr>
            <p:nvPr/>
          </p:nvGrpSpPr>
          <p:grpSpPr bwMode="auto">
            <a:xfrm>
              <a:off x="385763" y="1549400"/>
              <a:ext cx="450850" cy="277813"/>
              <a:chOff x="1151620" y="2753925"/>
              <a:chExt cx="540059" cy="360040"/>
            </a:xfrm>
          </p:grpSpPr>
          <p:sp>
            <p:nvSpPr>
              <p:cNvPr id="40" name="39 Flecha izquierda"/>
              <p:cNvSpPr/>
              <p:nvPr/>
            </p:nvSpPr>
            <p:spPr>
              <a:xfrm rot="10800000">
                <a:off x="1151620" y="2753925"/>
                <a:ext cx="359405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41" name="40 Flecha izquierda"/>
              <p:cNvSpPr/>
              <p:nvPr/>
            </p:nvSpPr>
            <p:spPr>
              <a:xfrm rot="10800000">
                <a:off x="1332273" y="2753925"/>
                <a:ext cx="359406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</p:grpSp>
        <p:sp>
          <p:nvSpPr>
            <p:cNvPr id="43" name="42 Rectángulo"/>
            <p:cNvSpPr/>
            <p:nvPr/>
          </p:nvSpPr>
          <p:spPr>
            <a:xfrm>
              <a:off x="927100" y="1529962"/>
              <a:ext cx="7380288" cy="323165"/>
            </a:xfrm>
            <a:prstGeom prst="rect">
              <a:avLst/>
            </a:prstGeom>
          </p:spPr>
          <p:txBody>
            <a:bodyPr anchor="ctr">
              <a:spAutoFit/>
            </a:bodyPr>
            <a:lstStyle/>
            <a:p>
              <a:pPr algn="just">
                <a:defRPr/>
              </a:pPr>
              <a:r>
                <a:rPr lang="es-AR" sz="15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Ley N° 23.548 (Coparticipación Federal de Impuestos) y sus modificatorias</a:t>
              </a:r>
              <a:endPara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27 Grupo"/>
          <p:cNvGrpSpPr/>
          <p:nvPr/>
        </p:nvGrpSpPr>
        <p:grpSpPr>
          <a:xfrm>
            <a:off x="538807" y="2068086"/>
            <a:ext cx="7921625" cy="323850"/>
            <a:chOff x="385763" y="2170298"/>
            <a:chExt cx="7921625" cy="323850"/>
          </a:xfrm>
        </p:grpSpPr>
        <p:grpSp>
          <p:nvGrpSpPr>
            <p:cNvPr id="5" name="43 Grupo"/>
            <p:cNvGrpSpPr>
              <a:grpSpLocks/>
            </p:cNvGrpSpPr>
            <p:nvPr/>
          </p:nvGrpSpPr>
          <p:grpSpPr bwMode="auto">
            <a:xfrm>
              <a:off x="385763" y="2197100"/>
              <a:ext cx="450850" cy="276225"/>
              <a:chOff x="1151620" y="2753925"/>
              <a:chExt cx="540059" cy="360040"/>
            </a:xfrm>
          </p:grpSpPr>
          <p:sp>
            <p:nvSpPr>
              <p:cNvPr id="45" name="44 Flecha izquierda"/>
              <p:cNvSpPr/>
              <p:nvPr/>
            </p:nvSpPr>
            <p:spPr>
              <a:xfrm rot="10800000">
                <a:off x="1151620" y="2753925"/>
                <a:ext cx="359405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46" name="45 Flecha izquierda"/>
              <p:cNvSpPr/>
              <p:nvPr/>
            </p:nvSpPr>
            <p:spPr>
              <a:xfrm rot="10800000">
                <a:off x="1332273" y="2753925"/>
                <a:ext cx="359406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</p:grpSp>
        <p:sp>
          <p:nvSpPr>
            <p:cNvPr id="47" name="46 Rectángulo"/>
            <p:cNvSpPr/>
            <p:nvPr/>
          </p:nvSpPr>
          <p:spPr>
            <a:xfrm>
              <a:off x="927100" y="2170298"/>
              <a:ext cx="7380288" cy="323850"/>
            </a:xfrm>
            <a:prstGeom prst="rect">
              <a:avLst/>
            </a:prstGeom>
          </p:spPr>
          <p:txBody>
            <a:bodyPr anchor="ctr">
              <a:spAutoFit/>
            </a:bodyPr>
            <a:lstStyle/>
            <a:p>
              <a:pPr algn="just">
                <a:defRPr/>
              </a:pPr>
              <a:r>
                <a:rPr lang="es-AR" sz="15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Impuesto sobre los Ingresos Brutos</a:t>
              </a:r>
            </a:p>
          </p:txBody>
        </p:sp>
      </p:grpSp>
      <p:grpSp>
        <p:nvGrpSpPr>
          <p:cNvPr id="8" name="30 Grupo"/>
          <p:cNvGrpSpPr/>
          <p:nvPr/>
        </p:nvGrpSpPr>
        <p:grpSpPr>
          <a:xfrm>
            <a:off x="538807" y="2724984"/>
            <a:ext cx="7921625" cy="322262"/>
            <a:chOff x="385763" y="3611563"/>
            <a:chExt cx="7921625" cy="322262"/>
          </a:xfrm>
        </p:grpSpPr>
        <p:grpSp>
          <p:nvGrpSpPr>
            <p:cNvPr id="9" name="51 Grupo"/>
            <p:cNvGrpSpPr>
              <a:grpSpLocks/>
            </p:cNvGrpSpPr>
            <p:nvPr/>
          </p:nvGrpSpPr>
          <p:grpSpPr bwMode="auto">
            <a:xfrm>
              <a:off x="385763" y="3627438"/>
              <a:ext cx="450850" cy="277812"/>
              <a:chOff x="1151620" y="2753925"/>
              <a:chExt cx="540059" cy="360040"/>
            </a:xfrm>
          </p:grpSpPr>
          <p:sp>
            <p:nvSpPr>
              <p:cNvPr id="53" name="52 Flecha izquierda"/>
              <p:cNvSpPr/>
              <p:nvPr/>
            </p:nvSpPr>
            <p:spPr>
              <a:xfrm rot="10800000">
                <a:off x="1151620" y="2753925"/>
                <a:ext cx="359405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54" name="53 Flecha izquierda"/>
              <p:cNvSpPr/>
              <p:nvPr/>
            </p:nvSpPr>
            <p:spPr>
              <a:xfrm rot="10800000">
                <a:off x="1332273" y="2753925"/>
                <a:ext cx="359406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</p:grpSp>
        <p:sp>
          <p:nvSpPr>
            <p:cNvPr id="63" name="62 Rectángulo"/>
            <p:cNvSpPr/>
            <p:nvPr/>
          </p:nvSpPr>
          <p:spPr>
            <a:xfrm>
              <a:off x="927100" y="3611563"/>
              <a:ext cx="7380288" cy="322262"/>
            </a:xfrm>
            <a:prstGeom prst="rect">
              <a:avLst/>
            </a:prstGeom>
          </p:spPr>
          <p:txBody>
            <a:bodyPr anchor="ctr">
              <a:spAutoFit/>
            </a:bodyPr>
            <a:lstStyle/>
            <a:p>
              <a:pPr algn="just">
                <a:defRPr/>
              </a:pPr>
              <a:r>
                <a:rPr lang="es-AR" sz="15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Impuesto a los Sellos</a:t>
              </a:r>
              <a:endPara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31 Grupo"/>
          <p:cNvGrpSpPr/>
          <p:nvPr/>
        </p:nvGrpSpPr>
        <p:grpSpPr>
          <a:xfrm>
            <a:off x="538807" y="3380294"/>
            <a:ext cx="7921625" cy="322262"/>
            <a:chOff x="395288" y="4259263"/>
            <a:chExt cx="7921625" cy="322262"/>
          </a:xfrm>
        </p:grpSpPr>
        <p:grpSp>
          <p:nvGrpSpPr>
            <p:cNvPr id="11" name="51 Grupo"/>
            <p:cNvGrpSpPr>
              <a:grpSpLocks/>
            </p:cNvGrpSpPr>
            <p:nvPr/>
          </p:nvGrpSpPr>
          <p:grpSpPr bwMode="auto">
            <a:xfrm>
              <a:off x="395288" y="4275138"/>
              <a:ext cx="450850" cy="277812"/>
              <a:chOff x="1151620" y="2753925"/>
              <a:chExt cx="540059" cy="360040"/>
            </a:xfrm>
          </p:grpSpPr>
          <p:sp>
            <p:nvSpPr>
              <p:cNvPr id="23" name="22 Flecha izquierda"/>
              <p:cNvSpPr/>
              <p:nvPr/>
            </p:nvSpPr>
            <p:spPr>
              <a:xfrm rot="10800000">
                <a:off x="1151620" y="2753925"/>
                <a:ext cx="359405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24" name="23 Flecha izquierda"/>
              <p:cNvSpPr/>
              <p:nvPr/>
            </p:nvSpPr>
            <p:spPr>
              <a:xfrm rot="10800000">
                <a:off x="1332273" y="2753925"/>
                <a:ext cx="359406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</p:grpSp>
        <p:sp>
          <p:nvSpPr>
            <p:cNvPr id="25" name="24 Rectángulo"/>
            <p:cNvSpPr/>
            <p:nvPr/>
          </p:nvSpPr>
          <p:spPr>
            <a:xfrm>
              <a:off x="936625" y="4259263"/>
              <a:ext cx="7380288" cy="322262"/>
            </a:xfrm>
            <a:prstGeom prst="rect">
              <a:avLst/>
            </a:prstGeom>
          </p:spPr>
          <p:txBody>
            <a:bodyPr anchor="ctr">
              <a:spAutoFit/>
            </a:bodyPr>
            <a:lstStyle/>
            <a:p>
              <a:pPr algn="just">
                <a:defRPr/>
              </a:pPr>
              <a:r>
                <a:rPr lang="es-AR" sz="1500" b="1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Impuesto </a:t>
              </a:r>
              <a:r>
                <a:rPr lang="es-AR" sz="15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Inmobiliario Rural</a:t>
              </a:r>
              <a:endPara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0" name="30 Grupo"/>
          <p:cNvGrpSpPr/>
          <p:nvPr/>
        </p:nvGrpSpPr>
        <p:grpSpPr>
          <a:xfrm>
            <a:off x="539552" y="4035604"/>
            <a:ext cx="7921625" cy="322262"/>
            <a:chOff x="385763" y="3611563"/>
            <a:chExt cx="7921625" cy="322262"/>
          </a:xfrm>
        </p:grpSpPr>
        <p:grpSp>
          <p:nvGrpSpPr>
            <p:cNvPr id="31" name="51 Grupo"/>
            <p:cNvGrpSpPr>
              <a:grpSpLocks/>
            </p:cNvGrpSpPr>
            <p:nvPr/>
          </p:nvGrpSpPr>
          <p:grpSpPr bwMode="auto">
            <a:xfrm>
              <a:off x="385763" y="3627438"/>
              <a:ext cx="450850" cy="277812"/>
              <a:chOff x="1151620" y="2753925"/>
              <a:chExt cx="540059" cy="360040"/>
            </a:xfrm>
          </p:grpSpPr>
          <p:sp>
            <p:nvSpPr>
              <p:cNvPr id="33" name="32 Flecha izquierda"/>
              <p:cNvSpPr/>
              <p:nvPr/>
            </p:nvSpPr>
            <p:spPr>
              <a:xfrm rot="10800000">
                <a:off x="1151620" y="2753925"/>
                <a:ext cx="359405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34" name="33 Flecha izquierda"/>
              <p:cNvSpPr/>
              <p:nvPr/>
            </p:nvSpPr>
            <p:spPr>
              <a:xfrm rot="10800000">
                <a:off x="1332273" y="2753925"/>
                <a:ext cx="359406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</p:grpSp>
        <p:sp>
          <p:nvSpPr>
            <p:cNvPr id="32" name="31 Rectángulo"/>
            <p:cNvSpPr/>
            <p:nvPr/>
          </p:nvSpPr>
          <p:spPr>
            <a:xfrm>
              <a:off x="927100" y="3611563"/>
              <a:ext cx="7380288" cy="322262"/>
            </a:xfrm>
            <a:prstGeom prst="rect">
              <a:avLst/>
            </a:prstGeom>
          </p:spPr>
          <p:txBody>
            <a:bodyPr anchor="ctr">
              <a:spAutoFit/>
            </a:bodyPr>
            <a:lstStyle/>
            <a:p>
              <a:pPr algn="just">
                <a:defRPr/>
              </a:pPr>
              <a:r>
                <a:rPr lang="es-AR" sz="15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Otros tributos de origen Provincial</a:t>
              </a:r>
              <a:endPara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5" name="30 Grupo"/>
          <p:cNvGrpSpPr/>
          <p:nvPr/>
        </p:nvGrpSpPr>
        <p:grpSpPr>
          <a:xfrm>
            <a:off x="539552" y="4690914"/>
            <a:ext cx="7921625" cy="322262"/>
            <a:chOff x="385763" y="3611563"/>
            <a:chExt cx="7921625" cy="322262"/>
          </a:xfrm>
        </p:grpSpPr>
        <p:grpSp>
          <p:nvGrpSpPr>
            <p:cNvPr id="38" name="51 Grupo"/>
            <p:cNvGrpSpPr>
              <a:grpSpLocks/>
            </p:cNvGrpSpPr>
            <p:nvPr/>
          </p:nvGrpSpPr>
          <p:grpSpPr bwMode="auto">
            <a:xfrm>
              <a:off x="385763" y="3627438"/>
              <a:ext cx="450850" cy="277812"/>
              <a:chOff x="1151620" y="2753925"/>
              <a:chExt cx="540059" cy="360040"/>
            </a:xfrm>
          </p:grpSpPr>
          <p:sp>
            <p:nvSpPr>
              <p:cNvPr id="42" name="41 Flecha izquierda"/>
              <p:cNvSpPr/>
              <p:nvPr/>
            </p:nvSpPr>
            <p:spPr>
              <a:xfrm rot="10800000">
                <a:off x="1151620" y="2753925"/>
                <a:ext cx="359405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  <p:sp>
            <p:nvSpPr>
              <p:cNvPr id="44" name="43 Flecha izquierda"/>
              <p:cNvSpPr/>
              <p:nvPr/>
            </p:nvSpPr>
            <p:spPr>
              <a:xfrm rot="10800000">
                <a:off x="1332273" y="2753925"/>
                <a:ext cx="359406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AR"/>
              </a:p>
            </p:txBody>
          </p:sp>
        </p:grpSp>
        <p:sp>
          <p:nvSpPr>
            <p:cNvPr id="39" name="38 Rectángulo"/>
            <p:cNvSpPr/>
            <p:nvPr/>
          </p:nvSpPr>
          <p:spPr>
            <a:xfrm>
              <a:off x="927100" y="3611563"/>
              <a:ext cx="7380288" cy="322262"/>
            </a:xfrm>
            <a:prstGeom prst="rect">
              <a:avLst/>
            </a:prstGeom>
          </p:spPr>
          <p:txBody>
            <a:bodyPr anchor="ctr">
              <a:spAutoFit/>
            </a:bodyPr>
            <a:lstStyle/>
            <a:p>
              <a:pPr algn="just">
                <a:defRPr/>
              </a:pPr>
              <a:r>
                <a:rPr lang="es-AR" sz="15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Regalías Petrolíferas y Gasíferas</a:t>
              </a:r>
              <a:endPara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Abrir llave"/>
          <p:cNvSpPr/>
          <p:nvPr/>
        </p:nvSpPr>
        <p:spPr>
          <a:xfrm>
            <a:off x="3059832" y="440469"/>
            <a:ext cx="142875" cy="6264000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4499992" y="1754183"/>
            <a:ext cx="4120039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es-AR" sz="1700" b="1" dirty="0">
                <a:latin typeface="Arial" pitchFamily="34" charset="0"/>
                <a:cs typeface="Arial" pitchFamily="34" charset="0"/>
              </a:rPr>
              <a:t>Impuestos </a:t>
            </a:r>
            <a:r>
              <a:rPr lang="es-AR" sz="1700" b="1" dirty="0" smtClean="0">
                <a:latin typeface="Arial" pitchFamily="34" charset="0"/>
                <a:cs typeface="Arial" pitchFamily="34" charset="0"/>
              </a:rPr>
              <a:t>sobre </a:t>
            </a:r>
            <a:r>
              <a:rPr lang="es-AR" sz="1700" b="1" dirty="0">
                <a:latin typeface="Arial" pitchFamily="34" charset="0"/>
                <a:cs typeface="Arial" pitchFamily="34" charset="0"/>
              </a:rPr>
              <a:t>los Ingresos Brutos</a:t>
            </a:r>
          </a:p>
        </p:txBody>
      </p:sp>
      <p:sp>
        <p:nvSpPr>
          <p:cNvPr id="28" name="27 Elipse"/>
          <p:cNvSpPr/>
          <p:nvPr/>
        </p:nvSpPr>
        <p:spPr>
          <a:xfrm>
            <a:off x="3347864" y="1463154"/>
            <a:ext cx="936000" cy="9360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s-AR" sz="145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13,5%</a:t>
            </a:r>
            <a:endParaRPr lang="es-AR" sz="145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4499992" y="5010767"/>
            <a:ext cx="390203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s-AR" sz="1700" b="1" dirty="0" smtClean="0">
                <a:latin typeface="Arial" pitchFamily="34" charset="0"/>
                <a:cs typeface="Arial" pitchFamily="34" charset="0"/>
              </a:rPr>
              <a:t>Otros tributos de Origen Provincial</a:t>
            </a:r>
            <a:endParaRPr lang="es-AR" sz="1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30 Elipse"/>
          <p:cNvSpPr/>
          <p:nvPr/>
        </p:nvSpPr>
        <p:spPr>
          <a:xfrm>
            <a:off x="3347864" y="4719738"/>
            <a:ext cx="936000" cy="9360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s-AR" sz="145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13,5%</a:t>
            </a:r>
            <a:endParaRPr lang="es-AR" sz="145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499992" y="3925239"/>
            <a:ext cx="3148619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es-AR" sz="1700" b="1" dirty="0" smtClean="0">
                <a:latin typeface="Arial" pitchFamily="34" charset="0"/>
                <a:cs typeface="Arial" pitchFamily="34" charset="0"/>
              </a:rPr>
              <a:t>Impuesto Inmobiliario Rural</a:t>
            </a:r>
            <a:endParaRPr lang="es-AR" sz="1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Elipse"/>
          <p:cNvSpPr/>
          <p:nvPr/>
        </p:nvSpPr>
        <p:spPr>
          <a:xfrm>
            <a:off x="3347864" y="3634210"/>
            <a:ext cx="936000" cy="9360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s-AR" sz="145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13,5%</a:t>
            </a:r>
            <a:endParaRPr lang="es-AR" sz="145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4499992" y="2839711"/>
            <a:ext cx="261802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es-AR" sz="1700" b="1" dirty="0">
                <a:latin typeface="Arial" pitchFamily="34" charset="0"/>
                <a:cs typeface="Arial" pitchFamily="34" charset="0"/>
              </a:rPr>
              <a:t>Impuestos a los </a:t>
            </a:r>
            <a:r>
              <a:rPr lang="es-AR" sz="1700" b="1" dirty="0" smtClean="0">
                <a:latin typeface="Arial" pitchFamily="34" charset="0"/>
                <a:cs typeface="Arial" pitchFamily="34" charset="0"/>
              </a:rPr>
              <a:t>Sellos</a:t>
            </a:r>
            <a:endParaRPr lang="es-AR" sz="1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Elipse"/>
          <p:cNvSpPr/>
          <p:nvPr/>
        </p:nvSpPr>
        <p:spPr>
          <a:xfrm>
            <a:off x="3347864" y="2548682"/>
            <a:ext cx="936000" cy="9360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s-AR" sz="145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13,5%</a:t>
            </a:r>
            <a:endParaRPr lang="es-AR" sz="145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499992" y="537902"/>
            <a:ext cx="439248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es-AR" sz="1700" b="1" dirty="0" smtClean="0">
                <a:latin typeface="Arial" pitchFamily="34" charset="0"/>
                <a:cs typeface="Arial" pitchFamily="34" charset="0"/>
              </a:rPr>
              <a:t>Ley N° 23.548 (Coparticipación Federal de Impuestos) y sus modificatorias</a:t>
            </a:r>
            <a:endParaRPr lang="es-AR" sz="1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Elipse"/>
          <p:cNvSpPr/>
          <p:nvPr/>
        </p:nvSpPr>
        <p:spPr>
          <a:xfrm>
            <a:off x="3347864" y="377626"/>
            <a:ext cx="936000" cy="9360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s-AR" sz="145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13,5%</a:t>
            </a:r>
            <a:endParaRPr lang="es-AR" sz="145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Elipse"/>
          <p:cNvSpPr/>
          <p:nvPr/>
        </p:nvSpPr>
        <p:spPr>
          <a:xfrm>
            <a:off x="163128" y="2240321"/>
            <a:ext cx="2772000" cy="2664296"/>
          </a:xfrm>
          <a:prstGeom prst="ellipse">
            <a:avLst/>
          </a:prstGeom>
          <a:ln/>
        </p:spPr>
        <p:style>
          <a:lnRef idx="0">
            <a:schemeClr val="accent1"/>
          </a:lnRef>
          <a:fillRef idx="1001">
            <a:schemeClr val="dk2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36000" rIns="36000" anchor="ctr"/>
          <a:lstStyle/>
          <a:p>
            <a:pPr algn="ctr">
              <a:defRPr/>
            </a:pPr>
            <a:r>
              <a:rPr lang="es-A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Coparticipación a Gobiernos Locales</a:t>
            </a:r>
            <a:endParaRPr lang="es-A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4481557" y="6096293"/>
            <a:ext cx="3664786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s-AR" sz="1700" b="1" dirty="0" smtClean="0">
                <a:latin typeface="Arial" pitchFamily="34" charset="0"/>
                <a:cs typeface="Arial" pitchFamily="34" charset="0"/>
              </a:rPr>
              <a:t>Regalías Petrolíferas y Gasíferas</a:t>
            </a:r>
            <a:endParaRPr lang="es-AR" sz="1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7 Elipse"/>
          <p:cNvSpPr/>
          <p:nvPr/>
        </p:nvSpPr>
        <p:spPr>
          <a:xfrm>
            <a:off x="3347864" y="5805264"/>
            <a:ext cx="936000" cy="9360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s-AR" sz="145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20%</a:t>
            </a:r>
            <a:endParaRPr lang="es-AR" sz="145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500"/>
                            </p:stCondLst>
                            <p:childTnLst>
                              <p:par>
                                <p:cTn id="34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500"/>
                            </p:stCondLst>
                            <p:childTnLst>
                              <p:par>
                                <p:cTn id="4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2500"/>
                            </p:stCondLst>
                            <p:childTnLst>
                              <p:par>
                                <p:cTn id="48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31" grpId="0" animBg="1"/>
      <p:bldP spid="11" grpId="0" animBg="1"/>
      <p:bldP spid="14" grpId="0" animBg="1"/>
      <p:bldP spid="24" grpId="0"/>
      <p:bldP spid="19" grpId="0" animBg="1"/>
      <p:bldP spid="17" grpId="0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12 Grupo"/>
          <p:cNvGrpSpPr/>
          <p:nvPr/>
        </p:nvGrpSpPr>
        <p:grpSpPr>
          <a:xfrm>
            <a:off x="972000" y="1811902"/>
            <a:ext cx="7200000" cy="3528000"/>
            <a:chOff x="683568" y="908720"/>
            <a:chExt cx="7200000" cy="3528000"/>
          </a:xfrm>
        </p:grpSpPr>
        <p:graphicFrame>
          <p:nvGraphicFramePr>
            <p:cNvPr id="8" name="2 Gráfico"/>
            <p:cNvGraphicFramePr/>
            <p:nvPr/>
          </p:nvGraphicFramePr>
          <p:xfrm>
            <a:off x="683568" y="908720"/>
            <a:ext cx="7200000" cy="3528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1" name="10 CuadroTexto"/>
            <p:cNvSpPr txBox="1"/>
            <p:nvPr/>
          </p:nvSpPr>
          <p:spPr>
            <a:xfrm>
              <a:off x="6906236" y="4004672"/>
              <a:ext cx="5760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600" dirty="0" smtClean="0">
                  <a:latin typeface="Arial" pitchFamily="34" charset="0"/>
                  <a:cs typeface="Arial" pitchFamily="34" charset="0"/>
                </a:rPr>
                <a:t> (*)</a:t>
              </a:r>
              <a:endParaRPr lang="es-AR" sz="1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" name="13 CuadroTexto"/>
          <p:cNvSpPr txBox="1"/>
          <p:nvPr/>
        </p:nvSpPr>
        <p:spPr>
          <a:xfrm>
            <a:off x="524562" y="5931277"/>
            <a:ext cx="8094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200" dirty="0" smtClean="0">
                <a:latin typeface="Arial" pitchFamily="34" charset="0"/>
                <a:cs typeface="Arial" pitchFamily="34" charset="0"/>
              </a:rPr>
              <a:t>(*) Este fondo se integra, además, con el Fondo Compensador Municipal establecido por la Ley N° 6.824, el 20% adicional del Fondo Federal Solidario para cada Municipio, los aportes por Descentralización de Programas Sociales y el Fondo de Fortalecimiento Tributario e Infraestructura Municipal, estos dos últimos conforme a lo establecido en la Ley de Presupuesto de cada año.</a:t>
            </a:r>
            <a:endParaRPr lang="es-AR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364794" y="476250"/>
            <a:ext cx="8064500" cy="49212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Distribución de Coparticipación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23850" y="983847"/>
            <a:ext cx="799256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AR" sz="1500" dirty="0">
                <a:latin typeface="Arial" pitchFamily="34" charset="0"/>
                <a:cs typeface="Arial" pitchFamily="34" charset="0"/>
              </a:rPr>
              <a:t>La distribución </a:t>
            </a:r>
            <a:r>
              <a:rPr lang="es-AR" sz="1500" dirty="0" smtClean="0">
                <a:latin typeface="Arial" pitchFamily="34" charset="0"/>
                <a:cs typeface="Arial" pitchFamily="34" charset="0"/>
              </a:rPr>
              <a:t>de la Coparticipación del </a:t>
            </a:r>
            <a:r>
              <a:rPr lang="es-AR" sz="1500" b="1" i="1" dirty="0" smtClean="0">
                <a:latin typeface="Arial" pitchFamily="34" charset="0"/>
                <a:cs typeface="Arial" pitchFamily="34" charset="0"/>
              </a:rPr>
              <a:t>Régimen de Coparticipación Federal de Impuestos</a:t>
            </a:r>
            <a:r>
              <a:rPr lang="es-AR" sz="15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AR" sz="1500" dirty="0" smtClean="0">
                <a:latin typeface="Arial" pitchFamily="34" charset="0"/>
                <a:cs typeface="Arial" pitchFamily="34" charset="0"/>
              </a:rPr>
              <a:t>del</a:t>
            </a:r>
            <a:r>
              <a:rPr lang="es-AR" sz="15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AR" sz="1500" b="1" i="1" dirty="0" smtClean="0">
                <a:latin typeface="Arial" pitchFamily="34" charset="0"/>
                <a:cs typeface="Arial" pitchFamily="34" charset="0"/>
              </a:rPr>
              <a:t>Impuesto sobre los Ingresos Brutos</a:t>
            </a:r>
            <a:r>
              <a:rPr lang="es-AR" sz="1500" i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s-AR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AR" sz="1500" b="1" i="1" dirty="0" smtClean="0">
                <a:latin typeface="Arial" pitchFamily="34" charset="0"/>
                <a:cs typeface="Arial" pitchFamily="34" charset="0"/>
              </a:rPr>
              <a:t>Sellos</a:t>
            </a:r>
            <a:r>
              <a:rPr lang="es-AR" sz="15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AR" sz="1500" b="1" i="1" dirty="0" smtClean="0">
                <a:latin typeface="Arial" pitchFamily="34" charset="0"/>
                <a:cs typeface="Arial" pitchFamily="34" charset="0"/>
              </a:rPr>
              <a:t>Inmobiliario Rural </a:t>
            </a:r>
            <a:r>
              <a:rPr lang="es-AR" sz="1500" dirty="0" smtClean="0">
                <a:latin typeface="Arial" pitchFamily="34" charset="0"/>
                <a:cs typeface="Arial" pitchFamily="34" charset="0"/>
              </a:rPr>
              <a:t>y</a:t>
            </a:r>
            <a:r>
              <a:rPr lang="es-AR" sz="15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AR" sz="1500" b="1" i="1" dirty="0" smtClean="0">
                <a:latin typeface="Arial" pitchFamily="34" charset="0"/>
                <a:cs typeface="Arial" pitchFamily="34" charset="0"/>
              </a:rPr>
              <a:t>Otros</a:t>
            </a:r>
            <a:r>
              <a:rPr lang="es-AR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AR" sz="1500" b="1" i="1" dirty="0" smtClean="0">
                <a:latin typeface="Arial" pitchFamily="34" charset="0"/>
                <a:cs typeface="Arial" pitchFamily="34" charset="0"/>
              </a:rPr>
              <a:t>Tributos de Origen Provincial </a:t>
            </a:r>
            <a:r>
              <a:rPr lang="es-AR" sz="1500" dirty="0">
                <a:latin typeface="Arial" pitchFamily="34" charset="0"/>
                <a:cs typeface="Arial" pitchFamily="34" charset="0"/>
              </a:rPr>
              <a:t>se realiza de la siguiente </a:t>
            </a:r>
            <a:r>
              <a:rPr lang="es-AR" sz="1500" dirty="0" smtClean="0">
                <a:latin typeface="Arial" pitchFamily="34" charset="0"/>
                <a:cs typeface="Arial" pitchFamily="34" charset="0"/>
              </a:rPr>
              <a:t>manera:</a:t>
            </a:r>
            <a:endParaRPr lang="es-AR" sz="15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364794" y="476250"/>
            <a:ext cx="80645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Distribución </a:t>
            </a: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entre Gobiernos Locales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612000" y="5193056"/>
            <a:ext cx="7920000" cy="1584176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es-AR" sz="1600" dirty="0" smtClean="0">
                <a:latin typeface="Arial" pitchFamily="34" charset="0"/>
                <a:cs typeface="Arial" pitchFamily="34" charset="0"/>
              </a:rPr>
              <a:t>La distribución entre los Gobiernos Locales se realiza a través de los siguientes criterios: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AR" sz="1600" dirty="0" smtClean="0">
                <a:latin typeface="Arial" pitchFamily="34" charset="0"/>
                <a:cs typeface="Arial" pitchFamily="34" charset="0"/>
              </a:rPr>
              <a:t>30% en función a la población de cada Gobierno Local.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AR" sz="1600" dirty="0" smtClean="0">
                <a:latin typeface="Arial" pitchFamily="34" charset="0"/>
                <a:cs typeface="Arial" pitchFamily="34" charset="0"/>
              </a:rPr>
              <a:t>35% en función a los gastos corrientes de cada Gobierno Local.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AR" sz="1600" dirty="0" smtClean="0">
                <a:latin typeface="Arial" pitchFamily="34" charset="0"/>
                <a:cs typeface="Arial" pitchFamily="34" charset="0"/>
              </a:rPr>
              <a:t>35% en función al gasto corriente per cápita de cada Gobierno Local</a:t>
            </a:r>
            <a:r>
              <a:rPr lang="es-AR" sz="1500" spc="50" dirty="0" smtClean="0">
                <a:latin typeface="Arial" pitchFamily="34" charset="0"/>
                <a:cs typeface="Arial" pitchFamily="34" charset="0"/>
              </a:rPr>
              <a:t>.</a:t>
            </a:r>
            <a:endParaRPr lang="es-AR" sz="1500" spc="5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2 Gráfico"/>
          <p:cNvGraphicFramePr/>
          <p:nvPr/>
        </p:nvGraphicFramePr>
        <p:xfrm>
          <a:off x="972000" y="1811902"/>
          <a:ext cx="7200000" cy="35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364794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Destino y distribución de fondos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354666" y="1052736"/>
            <a:ext cx="796175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>
              <a:buFont typeface="Wingdings" pitchFamily="2" charset="2"/>
              <a:buChar char="q"/>
              <a:defRPr/>
            </a:pPr>
            <a:r>
              <a:rPr lang="es-AR" sz="1600" b="1" dirty="0" smtClean="0">
                <a:latin typeface="Arial" pitchFamily="34" charset="0"/>
                <a:cs typeface="Arial" pitchFamily="34" charset="0"/>
              </a:rPr>
              <a:t>Fondo de Convergencia Municipal</a:t>
            </a:r>
            <a:endParaRPr lang="es-AR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612000" y="4941168"/>
            <a:ext cx="7920000" cy="1692048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es-AR" sz="1400" dirty="0" smtClean="0">
                <a:latin typeface="Arial" pitchFamily="34" charset="0"/>
                <a:cs typeface="Arial" pitchFamily="34" charset="0"/>
              </a:rPr>
              <a:t>El Fondo de Convergencia Municipal se distribuye entre los Gobiernos Locales a través de los siguientes criterios:</a:t>
            </a:r>
          </a:p>
          <a:p>
            <a:pPr marL="365125" lvl="1" indent="-342900" algn="just">
              <a:buFont typeface="Arial" pitchFamily="34" charset="0"/>
              <a:buChar char="•"/>
            </a:pPr>
            <a:r>
              <a:rPr lang="es-AR" sz="1400" dirty="0" smtClean="0">
                <a:latin typeface="Arial" pitchFamily="34" charset="0"/>
                <a:cs typeface="Arial" pitchFamily="34" charset="0"/>
              </a:rPr>
              <a:t>70% en función a la población de cada Gobierno Local.</a:t>
            </a:r>
          </a:p>
          <a:p>
            <a:pPr marL="365125" lvl="1" indent="-342900" algn="just">
              <a:buFont typeface="Arial" pitchFamily="34" charset="0"/>
              <a:buChar char="•"/>
            </a:pPr>
            <a:r>
              <a:rPr lang="es-AR" sz="1400" dirty="0" smtClean="0">
                <a:latin typeface="Arial" pitchFamily="34" charset="0"/>
                <a:cs typeface="Arial" pitchFamily="34" charset="0"/>
              </a:rPr>
              <a:t>10% en función a la cantidad de personas con Necesidades Básicas Insatisfechas de cada Gobierno Local.</a:t>
            </a:r>
          </a:p>
          <a:p>
            <a:pPr marL="365125" lvl="1" indent="-342900" algn="just">
              <a:buFont typeface="Arial" pitchFamily="34" charset="0"/>
              <a:buChar char="•"/>
            </a:pPr>
            <a:r>
              <a:rPr lang="es-AR" sz="1400" dirty="0" smtClean="0">
                <a:latin typeface="Arial" pitchFamily="34" charset="0"/>
                <a:cs typeface="Arial" pitchFamily="34" charset="0"/>
              </a:rPr>
              <a:t>10% en función a la cantidad de personas con Necesidades Básicas Insatisfechas, ponderado por la cantidad de habitantes en cada Gobierno Local.</a:t>
            </a:r>
          </a:p>
          <a:p>
            <a:pPr marL="365125" lvl="1" indent="-342900" algn="just">
              <a:buFont typeface="Arial" pitchFamily="34" charset="0"/>
              <a:buChar char="•"/>
            </a:pPr>
            <a:r>
              <a:rPr lang="es-AR" sz="1400" dirty="0" smtClean="0">
                <a:latin typeface="Arial" pitchFamily="34" charset="0"/>
                <a:cs typeface="Arial" pitchFamily="34" charset="0"/>
              </a:rPr>
              <a:t>10% en función a la superficie de cada Gobierno Local. </a:t>
            </a:r>
          </a:p>
        </p:txBody>
      </p:sp>
      <p:graphicFrame>
        <p:nvGraphicFramePr>
          <p:cNvPr id="18" name="2 Gráfico"/>
          <p:cNvGraphicFramePr/>
          <p:nvPr>
            <p:extLst>
              <p:ext uri="{D42A27DB-BD31-4B8C-83A1-F6EECF244321}">
                <p14:modId xmlns:p14="http://schemas.microsoft.com/office/powerpoint/2010/main" val="2604478357"/>
              </p:ext>
            </p:extLst>
          </p:nvPr>
        </p:nvGraphicFramePr>
        <p:xfrm>
          <a:off x="972000" y="1222013"/>
          <a:ext cx="7200000" cy="3693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364794" y="476250"/>
            <a:ext cx="80645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Distribución </a:t>
            </a: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entre Gobiernos Locales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323850" y="992553"/>
            <a:ext cx="80645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La distribución 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de la Coparticipación de las</a:t>
            </a:r>
            <a:r>
              <a:rPr lang="es-AR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AR" sz="1600" b="1" i="1" dirty="0" smtClean="0">
                <a:latin typeface="Arial" pitchFamily="34" charset="0"/>
                <a:cs typeface="Arial" pitchFamily="34" charset="0"/>
              </a:rPr>
              <a:t>Regalías Petrolíferas y Gasíferas 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se realiza </a:t>
            </a:r>
            <a:r>
              <a:rPr lang="es-AR" sz="1600" dirty="0">
                <a:latin typeface="Arial" pitchFamily="34" charset="0"/>
                <a:cs typeface="Arial" pitchFamily="34" charset="0"/>
              </a:rPr>
              <a:t>en función al siguiente criterio:</a:t>
            </a:r>
          </a:p>
        </p:txBody>
      </p:sp>
      <p:sp>
        <p:nvSpPr>
          <p:cNvPr id="13" name="12 Rectángulo redondeado"/>
          <p:cNvSpPr/>
          <p:nvPr/>
        </p:nvSpPr>
        <p:spPr>
          <a:xfrm>
            <a:off x="107504" y="3632832"/>
            <a:ext cx="1584176" cy="7200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>
                <a:latin typeface="Arial" pitchFamily="34" charset="0"/>
                <a:cs typeface="Arial" pitchFamily="34" charset="0"/>
              </a:rPr>
              <a:t>Criterios de distribución</a:t>
            </a:r>
          </a:p>
        </p:txBody>
      </p:sp>
      <p:sp>
        <p:nvSpPr>
          <p:cNvPr id="16" name="15 Abrir llave"/>
          <p:cNvSpPr/>
          <p:nvPr/>
        </p:nvSpPr>
        <p:spPr>
          <a:xfrm>
            <a:off x="1835696" y="1809304"/>
            <a:ext cx="144000" cy="4356000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Elipse"/>
          <p:cNvSpPr/>
          <p:nvPr/>
        </p:nvSpPr>
        <p:spPr>
          <a:xfrm>
            <a:off x="2123728" y="2480844"/>
            <a:ext cx="972000" cy="972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s-AR" sz="16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87,5%</a:t>
            </a:r>
            <a:endParaRPr lang="es-AR" sz="16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Elipse"/>
          <p:cNvSpPr/>
          <p:nvPr/>
        </p:nvSpPr>
        <p:spPr>
          <a:xfrm>
            <a:off x="2123728" y="4725144"/>
            <a:ext cx="972000" cy="972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s-AR" sz="16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12,5%</a:t>
            </a:r>
            <a:endParaRPr lang="es-AR" sz="16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4 Elipse"/>
          <p:cNvSpPr>
            <a:spLocks noChangeArrowheads="1"/>
          </p:cNvSpPr>
          <p:nvPr/>
        </p:nvSpPr>
        <p:spPr bwMode="auto">
          <a:xfrm>
            <a:off x="3419871" y="1787806"/>
            <a:ext cx="828000" cy="828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64,3%</a:t>
            </a:r>
            <a:endParaRPr lang="es-AR" sz="1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4283968" y="1940196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400" b="1" dirty="0" smtClean="0"/>
              <a:t>Municipios productores</a:t>
            </a:r>
            <a:endParaRPr lang="es-AR" sz="1400" b="1" dirty="0"/>
          </a:p>
        </p:txBody>
      </p:sp>
      <p:sp>
        <p:nvSpPr>
          <p:cNvPr id="20" name="14 Elipse"/>
          <p:cNvSpPr>
            <a:spLocks noChangeArrowheads="1"/>
          </p:cNvSpPr>
          <p:nvPr/>
        </p:nvSpPr>
        <p:spPr bwMode="auto">
          <a:xfrm>
            <a:off x="3419871" y="3321080"/>
            <a:ext cx="828000" cy="828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35,7%</a:t>
            </a:r>
            <a:endParaRPr lang="es-AR" sz="1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4319972" y="3481844"/>
            <a:ext cx="1548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400" b="1" dirty="0" smtClean="0"/>
              <a:t>Municipios </a:t>
            </a:r>
          </a:p>
          <a:p>
            <a:pPr algn="just"/>
            <a:r>
              <a:rPr lang="es-AR" sz="1400" b="1" dirty="0" smtClean="0"/>
              <a:t>no productores</a:t>
            </a:r>
            <a:endParaRPr lang="es-AR" sz="1400" b="1" dirty="0"/>
          </a:p>
        </p:txBody>
      </p:sp>
      <p:sp>
        <p:nvSpPr>
          <p:cNvPr id="22" name="21 Abrir llave"/>
          <p:cNvSpPr/>
          <p:nvPr/>
        </p:nvSpPr>
        <p:spPr>
          <a:xfrm>
            <a:off x="5724128" y="1517706"/>
            <a:ext cx="144000" cy="1368000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14 Elipse"/>
          <p:cNvSpPr>
            <a:spLocks noChangeArrowheads="1"/>
          </p:cNvSpPr>
          <p:nvPr/>
        </p:nvSpPr>
        <p:spPr bwMode="auto">
          <a:xfrm>
            <a:off x="5940152" y="1484856"/>
            <a:ext cx="648000" cy="648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3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56%</a:t>
            </a:r>
            <a:endParaRPr lang="es-AR" sz="13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6660232" y="1662662"/>
            <a:ext cx="248928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300" b="1" dirty="0" smtClean="0"/>
              <a:t>En proporción a la población</a:t>
            </a:r>
            <a:endParaRPr lang="es-AR" sz="1300" b="1" dirty="0"/>
          </a:p>
        </p:txBody>
      </p:sp>
      <p:sp>
        <p:nvSpPr>
          <p:cNvPr id="24" name="14 Elipse"/>
          <p:cNvSpPr>
            <a:spLocks noChangeArrowheads="1"/>
          </p:cNvSpPr>
          <p:nvPr/>
        </p:nvSpPr>
        <p:spPr bwMode="auto">
          <a:xfrm>
            <a:off x="5940152" y="2204864"/>
            <a:ext cx="648000" cy="648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3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44%</a:t>
            </a:r>
            <a:endParaRPr lang="es-AR" sz="13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6660232" y="2282643"/>
            <a:ext cx="24837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300" b="1" dirty="0" smtClean="0"/>
              <a:t>En proporción a la producción por pozo</a:t>
            </a:r>
            <a:endParaRPr lang="es-AR" sz="1300" b="1" dirty="0"/>
          </a:p>
        </p:txBody>
      </p:sp>
      <p:sp>
        <p:nvSpPr>
          <p:cNvPr id="46" name="45 Abrir llave"/>
          <p:cNvSpPr/>
          <p:nvPr/>
        </p:nvSpPr>
        <p:spPr>
          <a:xfrm>
            <a:off x="3203848" y="1814844"/>
            <a:ext cx="144000" cy="2304000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3212954" y="5041867"/>
            <a:ext cx="38073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400" b="1" dirty="0" smtClean="0"/>
              <a:t>Fondo Compensador de Regalías</a:t>
            </a:r>
            <a:endParaRPr lang="es-AR" sz="1400" b="1" dirty="0"/>
          </a:p>
        </p:txBody>
      </p:sp>
      <p:sp>
        <p:nvSpPr>
          <p:cNvPr id="48" name="47 Abrir llave"/>
          <p:cNvSpPr/>
          <p:nvPr/>
        </p:nvSpPr>
        <p:spPr>
          <a:xfrm>
            <a:off x="5718612" y="3069112"/>
            <a:ext cx="144000" cy="1368000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14 Elipse"/>
          <p:cNvSpPr>
            <a:spLocks noChangeArrowheads="1"/>
          </p:cNvSpPr>
          <p:nvPr/>
        </p:nvSpPr>
        <p:spPr bwMode="auto">
          <a:xfrm>
            <a:off x="5934636" y="3036262"/>
            <a:ext cx="648000" cy="648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3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80%</a:t>
            </a:r>
            <a:endParaRPr lang="es-AR" sz="13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6654716" y="3214068"/>
            <a:ext cx="248928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300" b="1" dirty="0" smtClean="0"/>
              <a:t>En proporción a la población</a:t>
            </a:r>
            <a:endParaRPr lang="es-AR" sz="1300" b="1" dirty="0"/>
          </a:p>
        </p:txBody>
      </p:sp>
      <p:sp>
        <p:nvSpPr>
          <p:cNvPr id="53" name="14 Elipse"/>
          <p:cNvSpPr>
            <a:spLocks noChangeArrowheads="1"/>
          </p:cNvSpPr>
          <p:nvPr/>
        </p:nvSpPr>
        <p:spPr bwMode="auto">
          <a:xfrm>
            <a:off x="5934636" y="3756270"/>
            <a:ext cx="648000" cy="648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3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20%</a:t>
            </a:r>
            <a:endParaRPr lang="es-AR" sz="13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6654716" y="3834049"/>
            <a:ext cx="24892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300" b="1" dirty="0" smtClean="0"/>
              <a:t>Integra Fondo de Desarrollo Departamental</a:t>
            </a:r>
            <a:endParaRPr lang="es-AR" sz="13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6" presetClass="entr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0"/>
                            </p:stCondLst>
                            <p:childTnLst>
                              <p:par>
                                <p:cTn id="4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000"/>
                            </p:stCondLst>
                            <p:childTnLst>
                              <p:par>
                                <p:cTn id="50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500"/>
                            </p:stCondLst>
                            <p:childTnLst>
                              <p:par>
                                <p:cTn id="6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6500"/>
                            </p:stCondLst>
                            <p:childTnLst>
                              <p:par>
                                <p:cTn id="68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85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9500"/>
                            </p:stCondLst>
                            <p:childTnLst>
                              <p:par>
                                <p:cTn id="76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1500"/>
                            </p:stCondLst>
                            <p:childTnLst>
                              <p:par>
                                <p:cTn id="8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1"/>
      <p:bldP spid="13" grpId="0" animBg="1"/>
      <p:bldP spid="16" grpId="0" animBg="1"/>
      <p:bldP spid="9" grpId="0" animBg="1"/>
      <p:bldP spid="14" grpId="0" animBg="1"/>
      <p:bldP spid="18" grpId="1" animBg="1"/>
      <p:bldP spid="19" grpId="0"/>
      <p:bldP spid="20" grpId="0" animBg="1"/>
      <p:bldP spid="21" grpId="0"/>
      <p:bldP spid="22" grpId="0" animBg="1"/>
      <p:bldP spid="23" grpId="0" animBg="1"/>
      <p:bldP spid="28" grpId="0"/>
      <p:bldP spid="24" grpId="0" animBg="1"/>
      <p:bldP spid="29" grpId="0"/>
      <p:bldP spid="46" grpId="1" animBg="1"/>
      <p:bldP spid="47" grpId="0"/>
      <p:bldP spid="48" grpId="0" animBg="1"/>
      <p:bldP spid="50" grpId="0" animBg="1"/>
      <p:bldP spid="51" grpId="0"/>
      <p:bldP spid="53" grpId="0" animBg="1"/>
      <p:bldP spid="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378442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Referencias legales</a:t>
            </a: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339313" y="1094497"/>
            <a:ext cx="8208963" cy="858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8900" indent="-88900" algn="just" eaLnBrk="0" hangingPunct="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s-AR" sz="1600" b="1" dirty="0" smtClean="0">
                <a:latin typeface="Arial" pitchFamily="34" charset="0"/>
                <a:cs typeface="Arial" pitchFamily="34" charset="0"/>
              </a:rPr>
              <a:t> Coparticipación a Gobiernos Locales, Distribución entre Gobiernos Locales.</a:t>
            </a:r>
          </a:p>
          <a:p>
            <a:pPr indent="-88900" algn="just" eaLnBrk="0" hangingPunct="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s-AR" sz="300" b="1" dirty="0">
              <a:latin typeface="Arial" pitchFamily="34" charset="0"/>
              <a:cs typeface="Arial" pitchFamily="34" charset="0"/>
            </a:endParaRPr>
          </a:p>
          <a:p>
            <a:pPr marL="742950" lvl="1" indent="-285750" algn="just" eaLnBrk="0" hangingPunct="0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es-AR" sz="1400" dirty="0">
                <a:latin typeface="Arial" pitchFamily="34" charset="0"/>
                <a:cs typeface="Arial" pitchFamily="34" charset="0"/>
              </a:rPr>
              <a:t>Ley N°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5.082</a:t>
            </a:r>
            <a:endParaRPr lang="es-A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 bwMode="auto">
          <a:xfrm>
            <a:off x="323528" y="3002569"/>
            <a:ext cx="8208963" cy="1002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8900" indent="-88900" algn="just" eaLnBrk="0" hangingPunct="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s-AR" sz="1600" b="1" dirty="0" smtClean="0">
                <a:latin typeface="Arial" pitchFamily="34" charset="0"/>
                <a:cs typeface="Arial" pitchFamily="34" charset="0"/>
              </a:rPr>
              <a:t> Destino y distribución de fondos</a:t>
            </a:r>
          </a:p>
          <a:p>
            <a:pPr indent="-88900" algn="just" eaLnBrk="0" hangingPunct="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s-AR" sz="300" b="1" dirty="0">
              <a:latin typeface="Arial" pitchFamily="34" charset="0"/>
              <a:cs typeface="Arial" pitchFamily="34" charset="0"/>
            </a:endParaRPr>
          </a:p>
          <a:p>
            <a:pPr marL="742950" lvl="1" indent="-285750" algn="just" eaLnBrk="0" hangingPunct="0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es-AR" sz="1400" dirty="0">
                <a:latin typeface="Arial" pitchFamily="34" charset="0"/>
                <a:cs typeface="Arial" pitchFamily="34" charset="0"/>
              </a:rPr>
              <a:t>Ley N°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7.651</a:t>
            </a:r>
          </a:p>
          <a:p>
            <a:pPr marL="742950" lvl="1" indent="-285750" algn="just" eaLnBrk="0" hangingPunct="0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es-AR" sz="1400" dirty="0" smtClean="0">
                <a:latin typeface="Arial" pitchFamily="34" charset="0"/>
                <a:cs typeface="Arial" pitchFamily="34" charset="0"/>
              </a:rPr>
              <a:t>Decreto N° 5.385/10</a:t>
            </a:r>
            <a:endParaRPr lang="es-A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 bwMode="auto">
          <a:xfrm>
            <a:off x="338518" y="2048533"/>
            <a:ext cx="8208963" cy="858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8900" indent="-88900" algn="just" eaLnBrk="0" hangingPunct="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s-AR" sz="1600" b="1" dirty="0" smtClean="0">
                <a:latin typeface="Arial" pitchFamily="34" charset="0"/>
                <a:cs typeface="Arial" pitchFamily="34" charset="0"/>
              </a:rPr>
              <a:t> Distribución entre Gobiernos Locales – Regalías Petrolíferas y Gasíferas</a:t>
            </a:r>
          </a:p>
          <a:p>
            <a:pPr indent="-88900" algn="just" eaLnBrk="0" hangingPunct="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s-AR" sz="300" b="1" dirty="0">
              <a:latin typeface="Arial" pitchFamily="34" charset="0"/>
              <a:cs typeface="Arial" pitchFamily="34" charset="0"/>
            </a:endParaRPr>
          </a:p>
          <a:p>
            <a:pPr marL="742950" lvl="1" indent="-285750" algn="just" eaLnBrk="0" hangingPunct="0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es-AR" sz="1400" dirty="0">
                <a:latin typeface="Arial" pitchFamily="34" charset="0"/>
                <a:cs typeface="Arial" pitchFamily="34" charset="0"/>
              </a:rPr>
              <a:t>Ley N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° 6.438</a:t>
            </a:r>
            <a:endParaRPr lang="es-AR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  <p:bldP spid="6" grpId="0" uiExpand="1" build="p"/>
      <p:bldP spid="7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1844</TotalTime>
  <Words>564</Words>
  <Application>Microsoft Office PowerPoint</Application>
  <PresentationFormat>Presentación en pantalla (4:3)</PresentationFormat>
  <Paragraphs>88</Paragraphs>
  <Slides>10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MECON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miselli</dc:creator>
  <cp:lastModifiedBy>miselli</cp:lastModifiedBy>
  <cp:revision>174</cp:revision>
  <dcterms:created xsi:type="dcterms:W3CDTF">2012-03-05T18:35:26Z</dcterms:created>
  <dcterms:modified xsi:type="dcterms:W3CDTF">2019-02-13T19:02:34Z</dcterms:modified>
</cp:coreProperties>
</file>