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95" r:id="rId3"/>
    <p:sldId id="293" r:id="rId4"/>
    <p:sldId id="294" r:id="rId5"/>
    <p:sldId id="298" r:id="rId6"/>
    <p:sldId id="299" r:id="rId7"/>
    <p:sldId id="296" r:id="rId8"/>
    <p:sldId id="297" r:id="rId9"/>
  </p:sldIdLst>
  <p:sldSz cx="9144000" cy="6858000" type="screen4x3"/>
  <p:notesSz cx="6797675" cy="9926638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A9FD4"/>
    <a:srgbClr val="204D84"/>
    <a:srgbClr val="398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205"/>
        <p:guide pos="50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explosion val="25"/>
          <c:dLbls>
            <c:spPr>
              <a:ln>
                <a:noFill/>
              </a:ln>
            </c:spPr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es-AR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Hoja1!$A$2:$A$3</c:f>
              <c:strCache>
                <c:ptCount val="2"/>
                <c:pt idx="0">
                  <c:v>Municipios</c:v>
                </c:pt>
                <c:pt idx="1">
                  <c:v>Fondo de Emergencias, Desarrollo y Desequilibrio Financiero (*)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81246751968503939"/>
          <c:w val="1"/>
          <c:h val="0.16878248031496082"/>
        </c:manualLayout>
      </c:layout>
      <c:overlay val="0"/>
      <c:txPr>
        <a:bodyPr/>
        <a:lstStyle/>
        <a:p>
          <a:pPr>
            <a:defRPr sz="1600"/>
          </a:pPr>
          <a:endParaRPr lang="es-A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explosion val="27"/>
          <c:dLbls>
            <c:dLbl>
              <c:idx val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b="1">
                      <a:latin typeface="Arial" pitchFamily="34" charset="0"/>
                      <a:cs typeface="Arial" pitchFamily="34" charset="0"/>
                    </a:defRPr>
                  </a:pPr>
                  <a:endParaRPr lang="es-A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delete val="1"/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b="1"/>
                </a:pPr>
                <a:endParaRPr lang="es-AR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Hoja1!$A$2:$A$3</c:f>
              <c:strCache>
                <c:ptCount val="2"/>
                <c:pt idx="0">
                  <c:v>Municipios</c:v>
                </c:pt>
                <c:pt idx="1">
                  <c:v>Fondo de Emergencias, Desarrollo y Desequilibrio Financiero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982594E-8EB2-4028-B3D1-EBF02D47FF90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AR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7E16C16-CDE9-4AFF-BE74-DD4E8388EBC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507182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43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EDB991-5B01-44B8-A378-9DFF9F0F3A72}" type="slidenum">
              <a:rPr lang="es-AR" smtClean="0"/>
              <a:pPr/>
              <a:t>1</a:t>
            </a:fld>
            <a:endParaRPr lang="es-A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FE0763-C49A-4943-B9EA-45630C272D7E}" type="slidenum">
              <a:rPr lang="es-AR" smtClean="0"/>
              <a:pPr/>
              <a:t>3</a:t>
            </a:fld>
            <a:endParaRPr lang="es-A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DA17E5-DA60-4C68-844D-240D6AA98619}" type="slidenum">
              <a:rPr lang="es-AR" smtClean="0"/>
              <a:pPr/>
              <a:t>4</a:t>
            </a:fld>
            <a:endParaRPr lang="es-A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E16C16-CDE9-4AFF-BE74-DD4E8388EBCB}" type="slidenum">
              <a:rPr lang="es-AR" smtClean="0"/>
              <a:pPr>
                <a:defRPr/>
              </a:pPr>
              <a:t>5</a:t>
            </a:fld>
            <a:endParaRPr lang="es-A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E16C16-CDE9-4AFF-BE74-DD4E8388EBCB}" type="slidenum">
              <a:rPr lang="es-AR" smtClean="0"/>
              <a:pPr>
                <a:defRPr/>
              </a:pPr>
              <a:t>6</a:t>
            </a:fld>
            <a:endParaRPr lang="es-A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D90700-164D-4E1A-9F97-3E96F3F9A596}" type="slidenum">
              <a:rPr lang="es-AR" smtClean="0"/>
              <a:pPr/>
              <a:t>7</a:t>
            </a:fld>
            <a:endParaRPr lang="es-A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48AA744-A101-4A7D-AE01-CB0663E07188}" type="slidenum">
              <a:rPr lang="es-AR" smtClean="0"/>
              <a:pPr/>
              <a:t>8</a:t>
            </a:fld>
            <a:endParaRPr lang="es-A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5AC2E-0A49-4FE5-8E84-A200D277AB59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ADD10-440E-4950-B653-600CD673D3C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4B64-19C7-4111-BCA4-317325CBD965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CADE8-3B53-4EFD-9D6C-0925515C4FD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4EF32-72FC-4D2F-A943-05AAA87C9D86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4F3F2-B804-47B7-858A-37E6687823E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4 Marcador de contenido" descr="Sin títul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3333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4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2004B-A972-49E5-AC43-09D2D112A458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90854-7542-4A60-B663-6B7DCC92EFB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F5FAF-663F-4026-8D78-9C2D10814140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27CD9-3273-4682-9C16-5F676EDD9CA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BE633-B75C-431C-89C9-584A691A3E69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D5BF6-B530-4200-937A-111BDA9A6DE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FF972-F5F3-44D2-AC8E-83A1AA7ECAAF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0788-59FF-495D-8CE5-7E3374EB97E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5262F-E03A-46E0-836D-87703026DFD6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546D4-BC14-47F9-82D7-493F7D34030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9ACD4-929E-4E2E-AFAD-5FF26BBB8AE9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A9E8E-64DF-48DA-B9EB-47A2E306E36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6606C-076D-4B2E-8E18-7C290589CF2D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6C08B-AACC-46D2-B5C2-4AEE147D501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1AF28-F060-4E1F-A770-9625F00E1F0B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B080C-3467-4F91-BA8F-C7CC7D4C799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C25E85-6DE8-4939-8426-7E066107840B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EF65BF-E89B-43FD-AF91-19435846EE0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1 Título"/>
          <p:cNvSpPr txBox="1">
            <a:spLocks/>
          </p:cNvSpPr>
          <p:nvPr/>
        </p:nvSpPr>
        <p:spPr bwMode="auto">
          <a:xfrm>
            <a:off x="611188" y="2695575"/>
            <a:ext cx="7848600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AR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PROVINCIA </a:t>
            </a:r>
            <a:r>
              <a:rPr lang="es-AR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LA RIOJA</a:t>
            </a:r>
            <a:endParaRPr lang="es-AR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2 Subtítulo"/>
          <p:cNvSpPr txBox="1">
            <a:spLocks/>
          </p:cNvSpPr>
          <p:nvPr/>
        </p:nvSpPr>
        <p:spPr bwMode="auto">
          <a:xfrm>
            <a:off x="640830" y="3505200"/>
            <a:ext cx="7847013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s-AR" sz="2400" dirty="0" smtClean="0"/>
              <a:t>Coparticipación Provincial de recursos a Municipios</a:t>
            </a:r>
            <a:endParaRPr lang="es-AR" sz="2400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4535488" y="5624005"/>
            <a:ext cx="3921313" cy="6309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Dirección Nacional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 Asuntos Provinciales</a:t>
            </a:r>
          </a:p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Ministerio de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Hacienda</a:t>
            </a:r>
            <a:endParaRPr lang="es-ES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351146" y="476250"/>
            <a:ext cx="8064500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Esquema de Coparticipación Provincial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770802" y="4077073"/>
            <a:ext cx="7884368" cy="82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18 Rectángulo redondeado"/>
          <p:cNvSpPr/>
          <p:nvPr/>
        </p:nvSpPr>
        <p:spPr>
          <a:xfrm>
            <a:off x="770802" y="2605380"/>
            <a:ext cx="7884368" cy="936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Rectángulo redondeado"/>
          <p:cNvSpPr/>
          <p:nvPr/>
        </p:nvSpPr>
        <p:spPr>
          <a:xfrm>
            <a:off x="3209521" y="1196752"/>
            <a:ext cx="2009297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Masa </a:t>
            </a:r>
            <a:r>
              <a:rPr lang="es-AR" sz="1200" b="1" dirty="0">
                <a:latin typeface="Arial" pitchFamily="34" charset="0"/>
                <a:cs typeface="Arial" pitchFamily="34" charset="0"/>
              </a:rPr>
              <a:t>Coparticipable</a:t>
            </a:r>
          </a:p>
        </p:txBody>
      </p:sp>
      <p:sp>
        <p:nvSpPr>
          <p:cNvPr id="48" name="47 Rectángulo redondeado"/>
          <p:cNvSpPr/>
          <p:nvPr/>
        </p:nvSpPr>
        <p:spPr>
          <a:xfrm>
            <a:off x="5216170" y="2709968"/>
            <a:ext cx="1800200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>
                <a:latin typeface="Arial" pitchFamily="34" charset="0"/>
                <a:cs typeface="Arial" pitchFamily="34" charset="0"/>
              </a:rPr>
              <a:t>Provincia</a:t>
            </a:r>
          </a:p>
        </p:txBody>
      </p:sp>
      <p:sp>
        <p:nvSpPr>
          <p:cNvPr id="51" name="50 Rectángulo redondeado"/>
          <p:cNvSpPr/>
          <p:nvPr/>
        </p:nvSpPr>
        <p:spPr>
          <a:xfrm>
            <a:off x="1475656" y="2722569"/>
            <a:ext cx="1872208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Municipios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25 Conector angular"/>
          <p:cNvCxnSpPr>
            <a:stCxn id="6" idx="2"/>
            <a:endCxn id="51" idx="0"/>
          </p:cNvCxnSpPr>
          <p:nvPr/>
        </p:nvCxnSpPr>
        <p:spPr>
          <a:xfrm rot="5400000">
            <a:off x="2917257" y="1425655"/>
            <a:ext cx="791417" cy="1802410"/>
          </a:xfrm>
          <a:prstGeom prst="bentConnector3">
            <a:avLst>
              <a:gd name="adj1" fmla="val 50000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 redondeado"/>
          <p:cNvSpPr/>
          <p:nvPr/>
        </p:nvSpPr>
        <p:spPr>
          <a:xfrm>
            <a:off x="1115616" y="4185085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Distribución entre Municipios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7425034" y="2839085"/>
            <a:ext cx="125963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1200" b="1" i="1" dirty="0" smtClean="0"/>
              <a:t>Distribución Primaria</a:t>
            </a:r>
            <a:endParaRPr lang="es-AR" sz="1200" b="1" i="1" dirty="0"/>
          </a:p>
        </p:txBody>
      </p:sp>
      <p:sp>
        <p:nvSpPr>
          <p:cNvPr id="43" name="42 CuadroTexto"/>
          <p:cNvSpPr txBox="1"/>
          <p:nvPr/>
        </p:nvSpPr>
        <p:spPr>
          <a:xfrm>
            <a:off x="7425034" y="4254886"/>
            <a:ext cx="125963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1200" b="1" i="1" dirty="0" smtClean="0"/>
              <a:t>Distribución Secundaria</a:t>
            </a:r>
            <a:endParaRPr lang="es-AR" sz="1200" b="1" i="1" dirty="0"/>
          </a:p>
        </p:txBody>
      </p:sp>
      <p:cxnSp>
        <p:nvCxnSpPr>
          <p:cNvPr id="39" name="38 Conector angular"/>
          <p:cNvCxnSpPr>
            <a:stCxn id="6" idx="2"/>
            <a:endCxn id="48" idx="0"/>
          </p:cNvCxnSpPr>
          <p:nvPr/>
        </p:nvCxnSpPr>
        <p:spPr>
          <a:xfrm rot="16200000" flipH="1">
            <a:off x="4775812" y="1369510"/>
            <a:ext cx="778816" cy="1902100"/>
          </a:xfrm>
          <a:prstGeom prst="bentConnector3">
            <a:avLst>
              <a:gd name="adj1" fmla="val 50679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Rectángulo redondeado"/>
          <p:cNvSpPr/>
          <p:nvPr/>
        </p:nvSpPr>
        <p:spPr>
          <a:xfrm>
            <a:off x="1043608" y="5517232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Fondo de Emergencias, Desarrollo y Desequilibrio Financiero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36 Forma"/>
          <p:cNvCxnSpPr>
            <a:endCxn id="25" idx="1"/>
          </p:cNvCxnSpPr>
          <p:nvPr/>
        </p:nvCxnSpPr>
        <p:spPr>
          <a:xfrm rot="5400000">
            <a:off x="594392" y="3590184"/>
            <a:ext cx="1416759" cy="374310"/>
          </a:xfrm>
          <a:prstGeom prst="bentConnector4">
            <a:avLst>
              <a:gd name="adj1" fmla="val 1658"/>
              <a:gd name="adj2" fmla="val 273821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Forma"/>
          <p:cNvCxnSpPr>
            <a:stCxn id="51" idx="1"/>
            <a:endCxn id="58" idx="1"/>
          </p:cNvCxnSpPr>
          <p:nvPr/>
        </p:nvCxnSpPr>
        <p:spPr>
          <a:xfrm rot="10800000" flipV="1">
            <a:off x="1043608" y="3089768"/>
            <a:ext cx="432048" cy="2728097"/>
          </a:xfrm>
          <a:prstGeom prst="bentConnector3">
            <a:avLst>
              <a:gd name="adj1" fmla="val 234312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6" grpId="0" animBg="1"/>
      <p:bldP spid="25" grpId="0" animBg="1"/>
      <p:bldP spid="41" grpId="0"/>
      <p:bldP spid="43" grpId="0"/>
      <p:bldP spid="5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41 Grupo"/>
          <p:cNvGrpSpPr/>
          <p:nvPr/>
        </p:nvGrpSpPr>
        <p:grpSpPr>
          <a:xfrm>
            <a:off x="386535" y="1435881"/>
            <a:ext cx="450050" cy="276954"/>
            <a:chOff x="1151620" y="2753925"/>
            <a:chExt cx="540059" cy="360040"/>
          </a:xfrm>
        </p:grpSpPr>
        <p:sp>
          <p:nvSpPr>
            <p:cNvPr id="40" name="39 Flecha izquierda"/>
            <p:cNvSpPr/>
            <p:nvPr/>
          </p:nvSpPr>
          <p:spPr>
            <a:xfrm rot="10800000">
              <a:off x="1151620" y="2753925"/>
              <a:ext cx="360040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41" name="40 Flecha izquierda"/>
            <p:cNvSpPr/>
            <p:nvPr/>
          </p:nvSpPr>
          <p:spPr>
            <a:xfrm rot="10800000">
              <a:off x="1331639" y="2753925"/>
              <a:ext cx="360040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43" name="42 Rectángulo"/>
          <p:cNvSpPr/>
          <p:nvPr/>
        </p:nvSpPr>
        <p:spPr>
          <a:xfrm>
            <a:off x="926595" y="2241739"/>
            <a:ext cx="738082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AR" sz="15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Impuesto sobre los Ingresos Brutos</a:t>
            </a:r>
            <a:endParaRPr lang="es-AR" sz="15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43 Grupo"/>
          <p:cNvGrpSpPr/>
          <p:nvPr/>
        </p:nvGrpSpPr>
        <p:grpSpPr>
          <a:xfrm>
            <a:off x="386535" y="2232179"/>
            <a:ext cx="450050" cy="276954"/>
            <a:chOff x="1151620" y="2753925"/>
            <a:chExt cx="540059" cy="360040"/>
          </a:xfrm>
        </p:grpSpPr>
        <p:sp>
          <p:nvSpPr>
            <p:cNvPr id="45" name="44 Flecha izquierda"/>
            <p:cNvSpPr/>
            <p:nvPr/>
          </p:nvSpPr>
          <p:spPr>
            <a:xfrm rot="10800000">
              <a:off x="1151620" y="2753925"/>
              <a:ext cx="360040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46" name="45 Flecha izquierda"/>
            <p:cNvSpPr/>
            <p:nvPr/>
          </p:nvSpPr>
          <p:spPr>
            <a:xfrm rot="10800000">
              <a:off x="1331639" y="2753925"/>
              <a:ext cx="360040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47" name="46 Rectángulo"/>
          <p:cNvSpPr/>
          <p:nvPr/>
        </p:nvSpPr>
        <p:spPr>
          <a:xfrm>
            <a:off x="926595" y="3033827"/>
            <a:ext cx="738082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AR" sz="15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Impuesto a los Automotores y Acoplados</a:t>
            </a:r>
            <a:endParaRPr lang="es-AR" sz="15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Rectángulo"/>
          <p:cNvSpPr/>
          <p:nvPr/>
        </p:nvSpPr>
        <p:spPr>
          <a:xfrm>
            <a:off x="364794" y="476250"/>
            <a:ext cx="8064500" cy="4921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Masa Coparticipable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" name="43 Grupo"/>
          <p:cNvGrpSpPr/>
          <p:nvPr/>
        </p:nvGrpSpPr>
        <p:grpSpPr>
          <a:xfrm>
            <a:off x="395536" y="3008030"/>
            <a:ext cx="450050" cy="276954"/>
            <a:chOff x="1151620" y="2753925"/>
            <a:chExt cx="540059" cy="360040"/>
          </a:xfrm>
        </p:grpSpPr>
        <p:sp>
          <p:nvSpPr>
            <p:cNvPr id="17" name="16 Flecha izquierda"/>
            <p:cNvSpPr/>
            <p:nvPr/>
          </p:nvSpPr>
          <p:spPr>
            <a:xfrm rot="10800000">
              <a:off x="1151620" y="2753925"/>
              <a:ext cx="360040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8" name="17 Flecha izquierda"/>
            <p:cNvSpPr/>
            <p:nvPr/>
          </p:nvSpPr>
          <p:spPr>
            <a:xfrm rot="10800000">
              <a:off x="1331639" y="2753925"/>
              <a:ext cx="360040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22" name="21 Rectángulo"/>
          <p:cNvSpPr/>
          <p:nvPr/>
        </p:nvSpPr>
        <p:spPr>
          <a:xfrm>
            <a:off x="936128" y="1452141"/>
            <a:ext cx="7380288" cy="3206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5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Ley N° 23.548 (Coparticipación Federal de Impuestos) y sus modificatorias</a:t>
            </a:r>
            <a:endParaRPr lang="es-AR" sz="15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1"/>
      <p:bldP spid="47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Abrir llave"/>
          <p:cNvSpPr/>
          <p:nvPr/>
        </p:nvSpPr>
        <p:spPr>
          <a:xfrm>
            <a:off x="3347864" y="1052736"/>
            <a:ext cx="45719" cy="5040560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31 Rectángulo"/>
          <p:cNvSpPr>
            <a:spLocks noChangeArrowheads="1"/>
          </p:cNvSpPr>
          <p:nvPr/>
        </p:nvSpPr>
        <p:spPr bwMode="auto">
          <a:xfrm>
            <a:off x="4644008" y="3363089"/>
            <a:ext cx="399821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Impuesto sobre los Ingresos Brutos</a:t>
            </a:r>
            <a:endParaRPr lang="es-AR" sz="17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8" name="30 Elipse"/>
          <p:cNvGrpSpPr>
            <a:grpSpLocks/>
          </p:cNvGrpSpPr>
          <p:nvPr/>
        </p:nvGrpSpPr>
        <p:grpSpPr bwMode="auto">
          <a:xfrm>
            <a:off x="3515564" y="4761560"/>
            <a:ext cx="1056436" cy="1043704"/>
            <a:chOff x="2342" y="3180"/>
            <a:chExt cx="707" cy="706"/>
          </a:xfrm>
        </p:grpSpPr>
        <p:pic>
          <p:nvPicPr>
            <p:cNvPr id="30" name="30 Elipse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42" y="3180"/>
              <a:ext cx="707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Text Box 22"/>
            <p:cNvSpPr txBox="1">
              <a:spLocks noChangeArrowheads="1"/>
            </p:cNvSpPr>
            <p:nvPr/>
          </p:nvSpPr>
          <p:spPr bwMode="auto">
            <a:xfrm>
              <a:off x="2485" y="3285"/>
              <a:ext cx="449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s-AR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50%</a:t>
              </a:r>
              <a:endParaRPr lang="es-A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" name="31 Rectángulo"/>
          <p:cNvSpPr>
            <a:spLocks noChangeArrowheads="1"/>
          </p:cNvSpPr>
          <p:nvPr/>
        </p:nvSpPr>
        <p:spPr bwMode="auto">
          <a:xfrm>
            <a:off x="4644008" y="5091281"/>
            <a:ext cx="3816424" cy="713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pPr>
              <a:buFont typeface="Arial" charset="0"/>
              <a:buChar char="•"/>
            </a:pP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Impuesto a los </a:t>
            </a: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automotores </a:t>
            </a: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y </a:t>
            </a:r>
            <a:endParaRPr lang="es-AR" sz="17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AR" sz="1700" b="1" dirty="0">
                <a:latin typeface="Arial" pitchFamily="34" charset="0"/>
                <a:cs typeface="Arial" pitchFamily="34" charset="0"/>
              </a:rPr>
              <a:t>a</a:t>
            </a: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coplados</a:t>
            </a:r>
            <a:endParaRPr lang="es-AR" sz="1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323528" y="2204864"/>
            <a:ext cx="2772000" cy="2664296"/>
          </a:xfrm>
          <a:prstGeom prst="ellipse">
            <a:avLst/>
          </a:prstGeom>
          <a:ln/>
        </p:spPr>
        <p:style>
          <a:lnRef idx="0">
            <a:schemeClr val="accent1"/>
          </a:lnRef>
          <a:fillRef idx="1001">
            <a:schemeClr val="dk2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36000" rIns="36000" anchor="ctr"/>
          <a:lstStyle/>
          <a:p>
            <a:pPr algn="ctr">
              <a:defRPr/>
            </a:pPr>
            <a:r>
              <a:rPr lang="es-A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Coparticipación a Municipios</a:t>
            </a:r>
            <a:endParaRPr lang="es-A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4644008" y="1092513"/>
            <a:ext cx="4176464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De los recursos que efectivamente ingresan a la tesorería de la provincia por la </a:t>
            </a: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Ley </a:t>
            </a: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N° 23.548 (Coparticipación Federal de Impuestos) y sus modificatorias</a:t>
            </a:r>
            <a:endParaRPr lang="es-AR" sz="17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" name="30 Elipse"/>
          <p:cNvGrpSpPr>
            <a:grpSpLocks/>
          </p:cNvGrpSpPr>
          <p:nvPr/>
        </p:nvGrpSpPr>
        <p:grpSpPr bwMode="auto">
          <a:xfrm>
            <a:off x="3491880" y="1268760"/>
            <a:ext cx="1056436" cy="1043704"/>
            <a:chOff x="2342" y="3180"/>
            <a:chExt cx="707" cy="706"/>
          </a:xfrm>
        </p:grpSpPr>
        <p:pic>
          <p:nvPicPr>
            <p:cNvPr id="22" name="30 Elipse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42" y="3180"/>
              <a:ext cx="707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2485" y="3285"/>
              <a:ext cx="449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s-AR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15%</a:t>
              </a:r>
              <a:endParaRPr lang="es-A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4" name="30 Elipse"/>
          <p:cNvGrpSpPr>
            <a:grpSpLocks/>
          </p:cNvGrpSpPr>
          <p:nvPr/>
        </p:nvGrpSpPr>
        <p:grpSpPr bwMode="auto">
          <a:xfrm>
            <a:off x="3491880" y="3033368"/>
            <a:ext cx="1056436" cy="1043704"/>
            <a:chOff x="2342" y="3180"/>
            <a:chExt cx="707" cy="706"/>
          </a:xfrm>
        </p:grpSpPr>
        <p:pic>
          <p:nvPicPr>
            <p:cNvPr id="26" name="30 Elipse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42" y="3180"/>
              <a:ext cx="707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" name="Text Box 22"/>
            <p:cNvSpPr txBox="1">
              <a:spLocks noChangeArrowheads="1"/>
            </p:cNvSpPr>
            <p:nvPr/>
          </p:nvSpPr>
          <p:spPr bwMode="auto">
            <a:xfrm>
              <a:off x="2485" y="3285"/>
              <a:ext cx="449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s-AR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50%</a:t>
              </a:r>
              <a:endParaRPr lang="es-A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advClick="0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5" grpId="0"/>
      <p:bldP spid="33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12 Gráfico"/>
          <p:cNvGraphicFramePr/>
          <p:nvPr/>
        </p:nvGraphicFramePr>
        <p:xfrm>
          <a:off x="899592" y="1916832"/>
          <a:ext cx="734481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364794" y="476250"/>
            <a:ext cx="8064500" cy="4921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de Coparticipación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23850" y="1132002"/>
            <a:ext cx="799256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AR" sz="1500" dirty="0">
                <a:latin typeface="Arial" pitchFamily="34" charset="0"/>
                <a:cs typeface="Arial" pitchFamily="34" charset="0"/>
              </a:rPr>
              <a:t>La distribución </a:t>
            </a:r>
            <a:r>
              <a:rPr lang="es-AR" sz="1500" dirty="0" smtClean="0">
                <a:latin typeface="Arial" pitchFamily="34" charset="0"/>
                <a:cs typeface="Arial" pitchFamily="34" charset="0"/>
              </a:rPr>
              <a:t>de la Coparticipación del </a:t>
            </a:r>
            <a:r>
              <a:rPr lang="es-AR" sz="1500" b="1" i="1" dirty="0" smtClean="0">
                <a:latin typeface="Arial" pitchFamily="34" charset="0"/>
                <a:cs typeface="Arial" pitchFamily="34" charset="0"/>
              </a:rPr>
              <a:t>Régimen de Coparticipación Federal de Impuestos</a:t>
            </a:r>
            <a:r>
              <a:rPr lang="es-AR" sz="15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AR" sz="1500" dirty="0" smtClean="0">
                <a:latin typeface="Arial" pitchFamily="34" charset="0"/>
                <a:cs typeface="Arial" pitchFamily="34" charset="0"/>
              </a:rPr>
              <a:t>del</a:t>
            </a:r>
            <a:r>
              <a:rPr lang="es-AR" sz="15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1500" b="1" i="1" dirty="0" smtClean="0">
                <a:latin typeface="Arial" pitchFamily="34" charset="0"/>
                <a:cs typeface="Arial" pitchFamily="34" charset="0"/>
              </a:rPr>
              <a:t>Impuesto sobre los Ingresos Brutos</a:t>
            </a:r>
            <a:r>
              <a:rPr lang="es-AR" sz="1500" i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s-AR" sz="1500" dirty="0" smtClean="0">
                <a:latin typeface="Arial" pitchFamily="34" charset="0"/>
                <a:cs typeface="Arial" pitchFamily="34" charset="0"/>
              </a:rPr>
              <a:t> y el </a:t>
            </a:r>
            <a:r>
              <a:rPr lang="es-AR" sz="1500" b="1" i="1" dirty="0" smtClean="0">
                <a:latin typeface="Arial" pitchFamily="34" charset="0"/>
                <a:cs typeface="Arial" pitchFamily="34" charset="0"/>
              </a:rPr>
              <a:t>Impuesto a los Automotores y Acoplados </a:t>
            </a:r>
            <a:r>
              <a:rPr lang="es-AR" sz="1500" dirty="0" smtClean="0">
                <a:latin typeface="Arial" pitchFamily="34" charset="0"/>
                <a:cs typeface="Arial" pitchFamily="34" charset="0"/>
              </a:rPr>
              <a:t>se realiza de la siguiente manera:</a:t>
            </a:r>
            <a:endParaRPr lang="es-AR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7564" y="5733256"/>
            <a:ext cx="78488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300" dirty="0" smtClean="0"/>
              <a:t>(*) De acuerdo al artículo 8° de la Ley N° 9.782, los recursos de este fondo se destinarán a “asegurar la asistencia financiera a los Municipios que atraviesen dificultades para el cumplimiento de sus obligaciones presupuestarias y/o presenten proyectos que favorezcan el desarrollo y la calidad de vida de sus habitantes”.</a:t>
            </a:r>
            <a:endParaRPr lang="es-AR" sz="1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P spid="10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12 Gráfico"/>
          <p:cNvGraphicFramePr/>
          <p:nvPr/>
        </p:nvGraphicFramePr>
        <p:xfrm>
          <a:off x="1259632" y="836712"/>
          <a:ext cx="655272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364794" y="476250"/>
            <a:ext cx="8064500" cy="4921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entre Municipios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12000" y="4221088"/>
            <a:ext cx="7920000" cy="244827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es-AR" sz="1600" dirty="0" smtClean="0">
                <a:latin typeface="Arial" pitchFamily="34" charset="0"/>
                <a:cs typeface="Arial" pitchFamily="34" charset="0"/>
              </a:rPr>
              <a:t>La distribución entre los Municipios se realiza a través de los siguientes criterios: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s-AR" sz="1600" dirty="0" smtClean="0">
                <a:latin typeface="Arial" pitchFamily="34" charset="0"/>
                <a:cs typeface="Arial" pitchFamily="34" charset="0"/>
              </a:rPr>
              <a:t>50% en proporción directa con la cantidad de habitantes de cada Municipio;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s-AR" sz="1600" dirty="0" smtClean="0">
                <a:latin typeface="Arial" pitchFamily="34" charset="0"/>
                <a:cs typeface="Arial" pitchFamily="34" charset="0"/>
              </a:rPr>
              <a:t>12% en proporción directa a las Necesidades Básicas Insatisfechas (NBI) en términos relativos de cada Municipio;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s-AR" sz="1600" dirty="0" smtClean="0">
                <a:latin typeface="Arial" pitchFamily="34" charset="0"/>
                <a:cs typeface="Arial" pitchFamily="34" charset="0"/>
              </a:rPr>
              <a:t>13% en proporción directa al desempleo relevado en cada Municipio;</a:t>
            </a:r>
            <a:endParaRPr lang="es-AR" sz="1500" spc="5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s-AR" sz="1500" spc="5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10% en función de las distancias que median entre cada Cabecera departamental y la ciudad de La Rioja;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s-AR" sz="1500" spc="5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10% en función de la dispersión poblacional relativa de cada Municipio;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s-AR" sz="1500" spc="5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5% en partes iguales entre Municipios.</a:t>
            </a:r>
            <a:endParaRPr lang="es-AR" sz="1500" spc="5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23850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Referencias legales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54666" y="1052513"/>
            <a:ext cx="82497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>
              <a:buFont typeface="Wingdings" pitchFamily="2" charset="2"/>
              <a:buChar char="q"/>
              <a:defRPr/>
            </a:pPr>
            <a:r>
              <a:rPr lang="es-ES_tradnl" sz="1600" b="1" dirty="0" smtClean="0">
                <a:latin typeface="Arial" pitchFamily="34" charset="0"/>
                <a:cs typeface="Arial" pitchFamily="34" charset="0"/>
              </a:rPr>
              <a:t>Coparticipación a Municipios y distribución entre Municipios.</a:t>
            </a:r>
            <a:endParaRPr lang="es-ES_tradnl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95536" y="1566672"/>
            <a:ext cx="26642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Ley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N° 9.782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77825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Glosario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466799" y="1124843"/>
            <a:ext cx="79216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Masa Coparticipable: </a:t>
            </a:r>
            <a:r>
              <a:rPr lang="es-ES" sz="1400" dirty="0"/>
              <a:t>Son aquellos recursos sujetos a distribución entre la Provincia y los Gobiernos Locales.</a:t>
            </a:r>
            <a:endParaRPr lang="es-AR" sz="1600" dirty="0"/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466799" y="1840012"/>
            <a:ext cx="79216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Distribución Primaria: </a:t>
            </a:r>
            <a:r>
              <a:rPr lang="es-AR" sz="1400" dirty="0"/>
              <a:t>Indica la asignación de la Masa Coparticipable entre la Provincia y los Gobiernos Locales</a:t>
            </a:r>
            <a:r>
              <a:rPr lang="es-AR" sz="1600" dirty="0"/>
              <a:t>. </a:t>
            </a: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466799" y="2586930"/>
            <a:ext cx="79216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Distribución Secundaria:</a:t>
            </a:r>
            <a:r>
              <a:rPr lang="es-AR" sz="1400" dirty="0"/>
              <a:t> Determina la distribución de la Coparticipación Provincial entre los Gobiernos Locales.</a:t>
            </a:r>
            <a:endParaRPr lang="es-A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387</Words>
  <Application>Microsoft Office PowerPoint</Application>
  <PresentationFormat>Presentación en pantalla (4:3)</PresentationFormat>
  <Paragraphs>49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MECON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miselli</dc:creator>
  <cp:lastModifiedBy>miselli</cp:lastModifiedBy>
  <cp:revision>145</cp:revision>
  <dcterms:created xsi:type="dcterms:W3CDTF">2012-03-05T18:35:26Z</dcterms:created>
  <dcterms:modified xsi:type="dcterms:W3CDTF">2019-02-13T18:56:55Z</dcterms:modified>
</cp:coreProperties>
</file>