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4" r:id="rId3"/>
    <p:sldId id="296" r:id="rId4"/>
    <p:sldId id="265" r:id="rId5"/>
    <p:sldId id="283" r:id="rId6"/>
    <p:sldId id="289" r:id="rId7"/>
    <p:sldId id="290" r:id="rId8"/>
    <p:sldId id="292" r:id="rId9"/>
    <p:sldId id="293" r:id="rId10"/>
    <p:sldId id="298" r:id="rId11"/>
    <p:sldId id="272" r:id="rId12"/>
    <p:sldId id="297" r:id="rId13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3E8"/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3" autoAdjust="0"/>
    <p:restoredTop sz="94660"/>
  </p:normalViewPr>
  <p:slideViewPr>
    <p:cSldViewPr>
      <p:cViewPr>
        <p:scale>
          <a:sx n="60" d="100"/>
          <a:sy n="60" d="100"/>
        </p:scale>
        <p:origin x="-168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329741437746924E-2"/>
          <c:y val="3.9895356212179239E-2"/>
          <c:w val="0.93019852443466911"/>
          <c:h val="0.5648987313645955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C2D3E8"/>
              </a:solidFill>
            </c:spPr>
          </c:dPt>
          <c:dLbls>
            <c:dLbl>
              <c:idx val="0"/>
              <c:layout>
                <c:manualLayout>
                  <c:x val="7.9637350479563329E-2"/>
                  <c:y val="-9.68527881383248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02860562319669E-2"/>
                  <c:y val="-2.17890252804906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802E-2"/>
                  <c:y val="-5.26186858221675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Municipios y Comunas </c:v>
                </c:pt>
                <c:pt idx="1">
                  <c:v>Fondo de Aportes del Tesoro Provincial a Municipios </c:v>
                </c:pt>
                <c:pt idx="2">
                  <c:v>Fondo de Desarrollo Comunal </c:v>
                </c:pt>
                <c:pt idx="3">
                  <c:v>Fondo Complementario Coparticipable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0.69230000000000114</c:v>
                </c:pt>
                <c:pt idx="1">
                  <c:v>3.8400000000000052E-2</c:v>
                </c:pt>
                <c:pt idx="2">
                  <c:v>7.6900000000000024E-2</c:v>
                </c:pt>
                <c:pt idx="3">
                  <c:v>0.19230000000000025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7">
          <a:noFill/>
        </a:ln>
      </c:spPr>
    </c:plotArea>
    <c:legend>
      <c:legendPos val="b"/>
      <c:layout>
        <c:manualLayout>
          <c:xMode val="edge"/>
          <c:yMode val="edge"/>
          <c:x val="0"/>
          <c:y val="0.59744170216576264"/>
          <c:w val="1"/>
          <c:h val="0.4025582978342373"/>
        </c:manualLayout>
      </c:layout>
      <c:overlay val="0"/>
      <c:txPr>
        <a:bodyPr/>
        <a:lstStyle/>
        <a:p>
          <a:pPr>
            <a:defRPr sz="1599">
              <a:latin typeface="Arial" pitchFamily="34" charset="0"/>
              <a:cs typeface="Arial" pitchFamily="34" charset="0"/>
            </a:defRPr>
          </a:pPr>
          <a:endParaRPr lang="es-AR"/>
        </a:p>
      </c:txPr>
    </c:legend>
    <c:plotVisOnly val="1"/>
    <c:dispBlanksAs val="zero"/>
    <c:showDLblsOverMax val="0"/>
  </c:chart>
  <c:txPr>
    <a:bodyPr/>
    <a:lstStyle/>
    <a:p>
      <a:pPr>
        <a:defRPr sz="1797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329741437746924E-2"/>
          <c:y val="3.9895356212179239E-2"/>
          <c:w val="0.93019852443466911"/>
          <c:h val="0.5648987313645961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7.9637350479563329E-2"/>
                  <c:y val="-9.68527881383248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02860562319669E-2"/>
                  <c:y val="-2.178902528049060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51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Municipios</c:v>
                </c:pt>
                <c:pt idx="1">
                  <c:v>Fondo de Aportes del Tesoro Provincial a Municipios </c:v>
                </c:pt>
                <c:pt idx="2">
                  <c:v>Fondo de Desarrollo Comunal </c:v>
                </c:pt>
                <c:pt idx="3">
                  <c:v>Fondo Complementario Coparticipable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0.69230000000000225</c:v>
                </c:pt>
                <c:pt idx="1">
                  <c:v>3.8400000000000052E-2</c:v>
                </c:pt>
                <c:pt idx="2">
                  <c:v>7.6900000000000024E-2</c:v>
                </c:pt>
                <c:pt idx="3">
                  <c:v>0.19230000000000042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329741437746924E-2"/>
          <c:y val="3.9895356212179239E-2"/>
          <c:w val="0.93019852443466911"/>
          <c:h val="0.5648987313645961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bubble3D val="0"/>
            <c:spPr>
              <a:solidFill>
                <a:srgbClr val="C2D3E8"/>
              </a:solidFill>
            </c:spPr>
          </c:dPt>
          <c:dLbls>
            <c:dLbl>
              <c:idx val="0"/>
              <c:layout>
                <c:manualLayout>
                  <c:x val="7.9637350479563329E-2"/>
                  <c:y val="-9.685278813832483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02860562319669E-2"/>
                  <c:y val="-2.178902528049060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5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Municipios</c:v>
                </c:pt>
                <c:pt idx="1">
                  <c:v>Fondo de Aportes del Tesoro Provincial a Municipios </c:v>
                </c:pt>
                <c:pt idx="2">
                  <c:v>Fondo de Desarrollo Comunal </c:v>
                </c:pt>
                <c:pt idx="3">
                  <c:v>Fondo Complementario Coparticipable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0.69230000000000225</c:v>
                </c:pt>
                <c:pt idx="1">
                  <c:v>3.8400000000000052E-2</c:v>
                </c:pt>
                <c:pt idx="2">
                  <c:v>7.6900000000000024E-2</c:v>
                </c:pt>
                <c:pt idx="3">
                  <c:v>0.19230000000000042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329741437746924E-2"/>
          <c:y val="3.9895356212179253E-2"/>
          <c:w val="0.93019852443466911"/>
          <c:h val="0.5648987313645965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7.9637350479563329E-2"/>
                  <c:y val="-9.685278813832483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02860562319669E-2"/>
                  <c:y val="-2.17890252804906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51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Municipios</c:v>
                </c:pt>
                <c:pt idx="1">
                  <c:v>Fondo de Aportes del Tesoro Provincial a Municipios </c:v>
                </c:pt>
                <c:pt idx="2">
                  <c:v>Fondo de Desarrollo Comunal </c:v>
                </c:pt>
                <c:pt idx="3">
                  <c:v>Fondo Complementario Coparticipable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0.69230000000000225</c:v>
                </c:pt>
                <c:pt idx="1">
                  <c:v>3.8400000000000052E-2</c:v>
                </c:pt>
                <c:pt idx="2">
                  <c:v>7.6900000000000024E-2</c:v>
                </c:pt>
                <c:pt idx="3">
                  <c:v>0.19230000000000042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329741437746924E-2"/>
          <c:y val="3.9895356212179253E-2"/>
          <c:w val="0.93019852443466911"/>
          <c:h val="0.5648987313645965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7.9637350479563329E-2"/>
                  <c:y val="-9.685278813832483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402860562319669E-2"/>
                  <c:y val="-2.178902528049060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51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Municipios</c:v>
                </c:pt>
                <c:pt idx="1">
                  <c:v>Fondo de Aportes del Tesoro Provincial a Municipios </c:v>
                </c:pt>
                <c:pt idx="2">
                  <c:v>Fondo de Desarrollo Comunal </c:v>
                </c:pt>
                <c:pt idx="3">
                  <c:v>Fondo Complementario Coparticipable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0.69230000000000225</c:v>
                </c:pt>
                <c:pt idx="1">
                  <c:v>3.8400000000000052E-2</c:v>
                </c:pt>
                <c:pt idx="2">
                  <c:v>7.6900000000000024E-2</c:v>
                </c:pt>
                <c:pt idx="3">
                  <c:v>0.19230000000000042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33DE4FC-6F0E-40BC-AE40-938E9E2397C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BDAF681-E0D4-4DE0-9B94-47C32432F3E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4298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2864CC-3F13-435C-BE4B-A9C658307EDD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2CA156-B6DE-4923-9581-E4D8F212519B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21895D-56C1-4E42-83D8-2C6F27C35BAB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2D3DD9-4E2B-408C-A1A2-031F956F1552}" type="slidenum">
              <a:rPr lang="es-AR" smtClean="0"/>
              <a:pPr/>
              <a:t>11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473F68-84B2-4007-A2D7-B7C471E3E2C3}" type="slidenum">
              <a:rPr lang="es-AR" smtClean="0"/>
              <a:pPr/>
              <a:t>12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D54E-D2B6-4B8E-A394-416CDD4073B1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E1C99-0DD7-4382-A302-C2A93BF2CBE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2A0F1-AEEC-4FA8-9C3E-C093EA083D9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B739-B806-4EE9-BFA0-DE31C84BE0F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F3B2-52D7-452E-93DF-C65264360B27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14B0F-44B6-4C65-8286-45F46BA264D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25D9-E997-4660-9888-EFC60CAA18E1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81225-7D84-4F04-9967-CA24C800999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E601-8C1C-4399-B8B5-83E65063407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6814-2A9B-4967-8881-A9E1E13A744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5AFC-E673-4740-BDB6-5B860521894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8008-600C-4124-9351-885EF41E9BA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1175-DE78-422D-B742-BBBB3D93547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FAD93-1165-4012-8CA0-D385B645722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B02D4-CEC7-49E0-A3A7-3A2F68DB12F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F0AF-0AEA-4498-B558-1B9AECA1144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2D3E4-44B4-4EF9-B7A1-05C827E1574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586D-D1A1-4724-B3E4-D7240CEE8D8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CDF8E-78A6-41F4-81CD-0210C4B0B0F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37DC-EC60-4AE8-820B-C59018538A5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5D8B-F662-4C95-8D64-1AA9521D2E5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04F6D-2865-49CA-9ADE-8B34F25162C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3F3D27-153D-425B-B934-1F4AC00ABC5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E8668-E4EE-4E60-A17C-DD961F09B0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LA PAMPA</a:t>
            </a: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s-AR" sz="2200" dirty="0" smtClean="0"/>
              <a:t>Coparticipación Provincial de recursos a Gobiernos Locales</a:t>
            </a:r>
            <a:endParaRPr lang="es-AR" sz="2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1052513"/>
            <a:ext cx="8064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 las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Regalías </a:t>
            </a:r>
            <a:r>
              <a:rPr lang="es-AR" sz="1600" b="1" i="1" dirty="0" err="1" smtClean="0">
                <a:latin typeface="Arial" pitchFamily="34" charset="0"/>
                <a:cs typeface="Arial" pitchFamily="34" charset="0"/>
              </a:rPr>
              <a:t>Hidrocarburíferas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</a:t>
            </a:r>
            <a:r>
              <a:rPr lang="es-AR" sz="1600" smtClean="0">
                <a:latin typeface="Arial" pitchFamily="34" charset="0"/>
                <a:cs typeface="Arial" pitchFamily="34" charset="0"/>
              </a:rPr>
              <a:t>de los siguientes criterios: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107993" y="3753036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2915816" y="2060848"/>
            <a:ext cx="144016" cy="410445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3347864" y="3753036"/>
            <a:ext cx="4608512" cy="720080"/>
            <a:chOff x="3347864" y="3645098"/>
            <a:chExt cx="4608512" cy="720080"/>
          </a:xfrm>
        </p:grpSpPr>
        <p:sp>
          <p:nvSpPr>
            <p:cNvPr id="9" name="8 Rectángulo"/>
            <p:cNvSpPr>
              <a:spLocks noChangeArrowheads="1"/>
            </p:cNvSpPr>
            <p:nvPr/>
          </p:nvSpPr>
          <p:spPr bwMode="auto">
            <a:xfrm>
              <a:off x="4176376" y="3851250"/>
              <a:ext cx="3780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En proporción inversa a la población</a:t>
              </a:r>
              <a:endParaRPr lang="es-AR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14 Elipse"/>
            <p:cNvSpPr>
              <a:spLocks noChangeArrowheads="1"/>
            </p:cNvSpPr>
            <p:nvPr/>
          </p:nvSpPr>
          <p:spPr bwMode="auto">
            <a:xfrm>
              <a:off x="3347864" y="3645098"/>
              <a:ext cx="720079" cy="72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s-AR" sz="1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40%</a:t>
              </a:r>
              <a:endPara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347864" y="2060848"/>
            <a:ext cx="4608512" cy="738664"/>
            <a:chOff x="3347864" y="2398095"/>
            <a:chExt cx="4608512" cy="738664"/>
          </a:xfrm>
        </p:grpSpPr>
        <p:sp>
          <p:nvSpPr>
            <p:cNvPr id="14" name="13 Rectángulo"/>
            <p:cNvSpPr>
              <a:spLocks noChangeArrowheads="1"/>
            </p:cNvSpPr>
            <p:nvPr/>
          </p:nvSpPr>
          <p:spPr bwMode="auto">
            <a:xfrm>
              <a:off x="4176376" y="2398095"/>
              <a:ext cx="37800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6000">
              <a:spAutoFit/>
            </a:bodyPr>
            <a:lstStyle/>
            <a:p>
              <a:pPr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De acuerdo a los coeficientes de distribución secundaria de la Coparticipación</a:t>
              </a:r>
            </a:p>
          </p:txBody>
        </p:sp>
        <p:sp>
          <p:nvSpPr>
            <p:cNvPr id="18" name="14 Elipse"/>
            <p:cNvSpPr>
              <a:spLocks noChangeArrowheads="1"/>
            </p:cNvSpPr>
            <p:nvPr/>
          </p:nvSpPr>
          <p:spPr bwMode="auto">
            <a:xfrm>
              <a:off x="3347864" y="2407387"/>
              <a:ext cx="720079" cy="72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s-AR" sz="1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40%</a:t>
              </a:r>
              <a:endPara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348063" y="5426640"/>
            <a:ext cx="4608313" cy="738664"/>
            <a:chOff x="3348063" y="5093458"/>
            <a:chExt cx="4608313" cy="738664"/>
          </a:xfrm>
        </p:grpSpPr>
        <p:sp>
          <p:nvSpPr>
            <p:cNvPr id="19" name="14 Elipse"/>
            <p:cNvSpPr>
              <a:spLocks noChangeArrowheads="1"/>
            </p:cNvSpPr>
            <p:nvPr/>
          </p:nvSpPr>
          <p:spPr bwMode="auto">
            <a:xfrm>
              <a:off x="3348063" y="5102750"/>
              <a:ext cx="720079" cy="7200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s-AR" sz="14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20</a:t>
              </a:r>
              <a:r>
                <a:rPr lang="es-AR" sz="14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%</a:t>
              </a:r>
            </a:p>
          </p:txBody>
        </p:sp>
        <p:sp>
          <p:nvSpPr>
            <p:cNvPr id="20" name="19 Rectángulo"/>
            <p:cNvSpPr>
              <a:spLocks noChangeArrowheads="1"/>
            </p:cNvSpPr>
            <p:nvPr/>
          </p:nvSpPr>
          <p:spPr bwMode="auto">
            <a:xfrm>
              <a:off x="4176376" y="5093458"/>
              <a:ext cx="37800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>
              <a:spAutoFit/>
            </a:bodyPr>
            <a:lstStyle/>
            <a:p>
              <a:pPr marL="0" lvl="1" algn="just">
                <a:defRPr/>
              </a:pPr>
              <a:r>
                <a:rPr lang="es-AR" sz="1400" b="1" dirty="0" smtClean="0">
                  <a:latin typeface="Arial" pitchFamily="34" charset="0"/>
                  <a:cs typeface="Arial" pitchFamily="34" charset="0"/>
                </a:rPr>
                <a:t>En proporción directa al volumen de producción extraído en cada ejido municipal</a:t>
              </a:r>
              <a:endParaRPr lang="es-A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268760"/>
            <a:ext cx="792088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Coparticipación, distribución Secundaria de la Coparticipación y destino, composición y distribución de los fondos a Municipios y Comunas.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1.065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2.460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2.691</a:t>
            </a:r>
          </a:p>
          <a:p>
            <a:pPr marL="0" indent="0" algn="just"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725" y="1130300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377825" y="1341438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/>
              <a:t> Masa Coparticipable: </a:t>
            </a:r>
            <a:r>
              <a:rPr lang="es-ES" sz="1400"/>
              <a:t>Son aquellos recursos sujetos a distribución entre la Provincia y los Gobiernos Locales.</a:t>
            </a:r>
            <a:endParaRPr lang="es-AR" sz="160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377825" y="2055813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/>
              <a:t> Distribución Primaria: </a:t>
            </a:r>
            <a:r>
              <a:rPr lang="es-AR" sz="1400"/>
              <a:t>Indica la asignación de la Masa Coparticipable entre la Provincia y los Gobiernos Locales</a:t>
            </a:r>
            <a:r>
              <a:rPr lang="es-AR" sz="1600" b="1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77825" y="2803525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/>
              <a:t> Distribución Secundaria:</a:t>
            </a:r>
            <a:r>
              <a:rPr lang="es-AR" sz="1400"/>
              <a:t> Determina la distribución de la Coparticipación Provincial entre los Gobiernos Locales.</a:t>
            </a:r>
            <a:endParaRPr lang="es-AR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26 Grupo"/>
          <p:cNvGrpSpPr/>
          <p:nvPr/>
        </p:nvGrpSpPr>
        <p:grpSpPr>
          <a:xfrm>
            <a:off x="539180" y="1296908"/>
            <a:ext cx="7921625" cy="553998"/>
            <a:chOff x="385763" y="1414545"/>
            <a:chExt cx="7921625" cy="553998"/>
          </a:xfrm>
        </p:grpSpPr>
        <p:grpSp>
          <p:nvGrpSpPr>
            <p:cNvPr id="3" name="41 Grupo"/>
            <p:cNvGrpSpPr>
              <a:grpSpLocks/>
            </p:cNvGrpSpPr>
            <p:nvPr/>
          </p:nvGrpSpPr>
          <p:grpSpPr bwMode="auto">
            <a:xfrm>
              <a:off x="385763" y="1549400"/>
              <a:ext cx="450850" cy="277813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7100" y="1414545"/>
              <a:ext cx="7380288" cy="553998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El 51% de la Ley N° 23.548 </a:t>
              </a: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(Coparticipación Federal de Impuestos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) y sus modificatorias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27 Grupo"/>
          <p:cNvGrpSpPr/>
          <p:nvPr/>
        </p:nvGrpSpPr>
        <p:grpSpPr>
          <a:xfrm>
            <a:off x="539180" y="2922774"/>
            <a:ext cx="7921625" cy="323850"/>
            <a:chOff x="385763" y="2170298"/>
            <a:chExt cx="7921625" cy="323850"/>
          </a:xfrm>
        </p:grpSpPr>
        <p:grpSp>
          <p:nvGrpSpPr>
            <p:cNvPr id="5" name="43 Grupo"/>
            <p:cNvGrpSpPr>
              <a:grpSpLocks/>
            </p:cNvGrpSpPr>
            <p:nvPr/>
          </p:nvGrpSpPr>
          <p:grpSpPr bwMode="auto">
            <a:xfrm>
              <a:off x="385763" y="2197100"/>
              <a:ext cx="450850" cy="276225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7100" y="2170298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 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539180" y="2224915"/>
            <a:ext cx="7921625" cy="323850"/>
            <a:chOff x="385763" y="2883725"/>
            <a:chExt cx="7921625" cy="323850"/>
          </a:xfrm>
        </p:grpSpPr>
        <p:grpSp>
          <p:nvGrpSpPr>
            <p:cNvPr id="7" name="47 Grupo"/>
            <p:cNvGrpSpPr>
              <a:grpSpLocks/>
            </p:cNvGrpSpPr>
            <p:nvPr/>
          </p:nvGrpSpPr>
          <p:grpSpPr bwMode="auto">
            <a:xfrm>
              <a:off x="385763" y="2908300"/>
              <a:ext cx="450850" cy="276225"/>
              <a:chOff x="1151620" y="2753925"/>
              <a:chExt cx="540059" cy="360040"/>
            </a:xfrm>
          </p:grpSpPr>
          <p:sp>
            <p:nvSpPr>
              <p:cNvPr id="49" name="48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0" name="49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51" name="50 Rectángulo"/>
            <p:cNvSpPr/>
            <p:nvPr/>
          </p:nvSpPr>
          <p:spPr>
            <a:xfrm>
              <a:off x="927100" y="2883725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sobre los Ingresos Brutos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30 Grupo"/>
          <p:cNvGrpSpPr/>
          <p:nvPr/>
        </p:nvGrpSpPr>
        <p:grpSpPr>
          <a:xfrm>
            <a:off x="539180" y="4316904"/>
            <a:ext cx="7921625" cy="322262"/>
            <a:chOff x="385763" y="3611563"/>
            <a:chExt cx="7921625" cy="322262"/>
          </a:xfrm>
        </p:grpSpPr>
        <p:grpSp>
          <p:nvGrpSpPr>
            <p:cNvPr id="9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63" name="62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Inmobiliario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31 Grupo"/>
          <p:cNvGrpSpPr/>
          <p:nvPr/>
        </p:nvGrpSpPr>
        <p:grpSpPr>
          <a:xfrm>
            <a:off x="539180" y="3620633"/>
            <a:ext cx="7921625" cy="322262"/>
            <a:chOff x="395288" y="4259263"/>
            <a:chExt cx="7921625" cy="322262"/>
          </a:xfrm>
        </p:grpSpPr>
        <p:grpSp>
          <p:nvGrpSpPr>
            <p:cNvPr id="11" name="51 Grupo"/>
            <p:cNvGrpSpPr>
              <a:grpSpLocks/>
            </p:cNvGrpSpPr>
            <p:nvPr/>
          </p:nvGrpSpPr>
          <p:grpSpPr bwMode="auto">
            <a:xfrm>
              <a:off x="395288" y="4275138"/>
              <a:ext cx="450850" cy="277812"/>
              <a:chOff x="1151620" y="2753925"/>
              <a:chExt cx="540059" cy="360040"/>
            </a:xfrm>
          </p:grpSpPr>
          <p:sp>
            <p:nvSpPr>
              <p:cNvPr id="23" name="2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24" name="2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25" name="24 Rectángulo"/>
            <p:cNvSpPr/>
            <p:nvPr/>
          </p:nvSpPr>
          <p:spPr>
            <a:xfrm>
              <a:off x="936625" y="42592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Automotores 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30 Grupo"/>
          <p:cNvGrpSpPr/>
          <p:nvPr/>
        </p:nvGrpSpPr>
        <p:grpSpPr>
          <a:xfrm>
            <a:off x="539180" y="5013176"/>
            <a:ext cx="7921625" cy="322262"/>
            <a:chOff x="385763" y="3611563"/>
            <a:chExt cx="7921625" cy="322262"/>
          </a:xfrm>
        </p:grpSpPr>
        <p:grpSp>
          <p:nvGrpSpPr>
            <p:cNvPr id="31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33" name="3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4" name="3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32" name="31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Regalías </a:t>
              </a:r>
              <a:r>
                <a:rPr lang="es-AR" sz="1500" b="1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Hidrocarburíferas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295097" y="2241067"/>
            <a:ext cx="2764735" cy="2664296"/>
          </a:xfrm>
          <a:prstGeom prst="ellipse">
            <a:avLst/>
          </a:prstGeom>
          <a:solidFill>
            <a:srgbClr val="204D84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 prstMaterial="matte">
            <a:bevelT w="57150" h="342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85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Gobiernos Locales</a:t>
            </a:r>
            <a:endParaRPr lang="es-AR" sz="18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3419872" y="692696"/>
            <a:ext cx="142875" cy="576103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grpSp>
        <p:nvGrpSpPr>
          <p:cNvPr id="26" name="25 Grupo"/>
          <p:cNvGrpSpPr/>
          <p:nvPr/>
        </p:nvGrpSpPr>
        <p:grpSpPr>
          <a:xfrm>
            <a:off x="3671900" y="672952"/>
            <a:ext cx="5166097" cy="667744"/>
            <a:chOff x="3671900" y="672952"/>
            <a:chExt cx="5166097" cy="667744"/>
          </a:xfrm>
        </p:grpSpPr>
        <p:sp>
          <p:nvSpPr>
            <p:cNvPr id="24" name="23 Rectángulo"/>
            <p:cNvSpPr/>
            <p:nvPr/>
          </p:nvSpPr>
          <p:spPr>
            <a:xfrm>
              <a:off x="4733541" y="672952"/>
              <a:ext cx="4104456" cy="61555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just">
                <a:buFont typeface="Arial" pitchFamily="34" charset="0"/>
                <a:buChar char="•"/>
                <a:defRPr/>
              </a:pP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Ley 23.548 (Coparticipación Federal de Impuestos)</a:t>
              </a:r>
              <a:endParaRPr lang="es-AR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18 Elipse"/>
            <p:cNvSpPr/>
            <p:nvPr/>
          </p:nvSpPr>
          <p:spPr>
            <a:xfrm>
              <a:off x="3671900" y="692696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26%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3671900" y="1715304"/>
            <a:ext cx="5059851" cy="648000"/>
            <a:chOff x="3671900" y="1715304"/>
            <a:chExt cx="5059851" cy="648000"/>
          </a:xfrm>
        </p:grpSpPr>
        <p:sp>
          <p:nvSpPr>
            <p:cNvPr id="29" name="28 Rectángulo"/>
            <p:cNvSpPr/>
            <p:nvPr/>
          </p:nvSpPr>
          <p:spPr>
            <a:xfrm>
              <a:off x="4733541" y="1924323"/>
              <a:ext cx="3998210" cy="35394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>
                <a:buFont typeface="Arial" pitchFamily="34" charset="0"/>
                <a:buChar char="•"/>
                <a:defRPr/>
              </a:pP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Impuesto sobre </a:t>
              </a:r>
              <a:r>
                <a:rPr lang="es-AR" sz="1700" b="1" dirty="0">
                  <a:latin typeface="Arial" pitchFamily="34" charset="0"/>
                  <a:cs typeface="Arial" pitchFamily="34" charset="0"/>
                </a:rPr>
                <a:t>los Ingresos Brutos</a:t>
              </a:r>
            </a:p>
          </p:txBody>
        </p:sp>
        <p:sp>
          <p:nvSpPr>
            <p:cNvPr id="16" name="15 Elipse"/>
            <p:cNvSpPr/>
            <p:nvPr/>
          </p:nvSpPr>
          <p:spPr>
            <a:xfrm>
              <a:off x="3671900" y="1715304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26%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3671900" y="2737912"/>
            <a:ext cx="3557838" cy="648000"/>
            <a:chOff x="3671900" y="2737912"/>
            <a:chExt cx="3557838" cy="648000"/>
          </a:xfrm>
        </p:grpSpPr>
        <p:sp>
          <p:nvSpPr>
            <p:cNvPr id="15" name="14 Rectángulo"/>
            <p:cNvSpPr/>
            <p:nvPr/>
          </p:nvSpPr>
          <p:spPr>
            <a:xfrm>
              <a:off x="4733541" y="2914084"/>
              <a:ext cx="2496197" cy="35394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>
                <a:buFont typeface="Arial" pitchFamily="34" charset="0"/>
                <a:buChar char="•"/>
                <a:defRPr/>
              </a:pP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Impuesto </a:t>
              </a:r>
              <a:r>
                <a:rPr lang="es-AR" sz="1700" b="1" dirty="0">
                  <a:latin typeface="Arial" pitchFamily="34" charset="0"/>
                  <a:cs typeface="Arial" pitchFamily="34" charset="0"/>
                </a:rPr>
                <a:t>a los </a:t>
              </a: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Sellos</a:t>
              </a:r>
              <a:endParaRPr lang="es-AR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16 Elipse"/>
            <p:cNvSpPr/>
            <p:nvPr/>
          </p:nvSpPr>
          <p:spPr>
            <a:xfrm>
              <a:off x="3671900" y="2737912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26%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3671900" y="3760520"/>
            <a:ext cx="4383320" cy="648000"/>
            <a:chOff x="3671900" y="3760520"/>
            <a:chExt cx="4383320" cy="648000"/>
          </a:xfrm>
        </p:grpSpPr>
        <p:sp>
          <p:nvSpPr>
            <p:cNvPr id="13" name="12 Rectángulo"/>
            <p:cNvSpPr/>
            <p:nvPr/>
          </p:nvSpPr>
          <p:spPr>
            <a:xfrm>
              <a:off x="4733541" y="3903845"/>
              <a:ext cx="3321679" cy="35394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Impuesto a los Automotores</a:t>
              </a:r>
              <a:endParaRPr lang="es-AR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19 Elipse"/>
            <p:cNvSpPr/>
            <p:nvPr/>
          </p:nvSpPr>
          <p:spPr>
            <a:xfrm>
              <a:off x="3671900" y="3760520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26%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3671900" y="4783128"/>
            <a:ext cx="3663635" cy="648000"/>
            <a:chOff x="3671900" y="4783128"/>
            <a:chExt cx="3663635" cy="648000"/>
          </a:xfrm>
        </p:grpSpPr>
        <p:sp>
          <p:nvSpPr>
            <p:cNvPr id="32" name="31 Rectángulo"/>
            <p:cNvSpPr/>
            <p:nvPr/>
          </p:nvSpPr>
          <p:spPr>
            <a:xfrm>
              <a:off x="4733541" y="4893606"/>
              <a:ext cx="2601994" cy="35394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s-AR" sz="1700" b="1" dirty="0">
                  <a:latin typeface="Arial" pitchFamily="34" charset="0"/>
                  <a:cs typeface="Arial" pitchFamily="34" charset="0"/>
                </a:rPr>
                <a:t>Impuesto </a:t>
              </a: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Inmobiliario</a:t>
              </a:r>
              <a:endParaRPr lang="es-AR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21 Elipse"/>
            <p:cNvSpPr/>
            <p:nvPr/>
          </p:nvSpPr>
          <p:spPr>
            <a:xfrm>
              <a:off x="3671900" y="4783128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26%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5" name="34 Grupo"/>
          <p:cNvGrpSpPr/>
          <p:nvPr/>
        </p:nvGrpSpPr>
        <p:grpSpPr>
          <a:xfrm>
            <a:off x="3671900" y="5805734"/>
            <a:ext cx="4115682" cy="648000"/>
            <a:chOff x="3671900" y="5805734"/>
            <a:chExt cx="4115682" cy="648000"/>
          </a:xfrm>
        </p:grpSpPr>
        <p:sp>
          <p:nvSpPr>
            <p:cNvPr id="21" name="20 Elipse"/>
            <p:cNvSpPr/>
            <p:nvPr/>
          </p:nvSpPr>
          <p:spPr>
            <a:xfrm>
              <a:off x="3671900" y="5805734"/>
              <a:ext cx="648000" cy="648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25%</a:t>
              </a:r>
              <a:endParaRPr lang="es-AR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4733541" y="5883369"/>
              <a:ext cx="3054041" cy="35394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s-AR" sz="1700" b="1" dirty="0" smtClean="0">
                  <a:latin typeface="Arial" pitchFamily="34" charset="0"/>
                  <a:cs typeface="Arial" pitchFamily="34" charset="0"/>
                </a:rPr>
                <a:t>Regalías </a:t>
              </a:r>
              <a:r>
                <a:rPr lang="es-AR" sz="1700" b="1" dirty="0" err="1" smtClean="0">
                  <a:latin typeface="Arial" pitchFamily="34" charset="0"/>
                  <a:cs typeface="Arial" pitchFamily="34" charset="0"/>
                </a:rPr>
                <a:t>Hidrocarburíferas</a:t>
              </a:r>
              <a:endParaRPr lang="es-AR" sz="17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615474"/>
              </p:ext>
            </p:extLst>
          </p:nvPr>
        </p:nvGraphicFramePr>
        <p:xfrm>
          <a:off x="467544" y="1844824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23850" y="1052736"/>
            <a:ext cx="835183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Régimen de Coparticipación </a:t>
            </a:r>
            <a:r>
              <a:rPr lang="es-AR" sz="1600" b="1" i="1" dirty="0">
                <a:latin typeface="Arial" pitchFamily="34" charset="0"/>
                <a:cs typeface="Arial" pitchFamily="34" charset="0"/>
              </a:rPr>
              <a:t>Federal de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Sellos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 Automotores 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 Inmobiliario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realiza de la siguiente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manera: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267089"/>
              </p:ext>
            </p:extLst>
          </p:nvPr>
        </p:nvGraphicFramePr>
        <p:xfrm>
          <a:off x="431540" y="1844824"/>
          <a:ext cx="8208000" cy="482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9 Rectángulo"/>
          <p:cNvSpPr/>
          <p:nvPr/>
        </p:nvSpPr>
        <p:spPr>
          <a:xfrm>
            <a:off x="719219" y="4581128"/>
            <a:ext cx="7705562" cy="2088231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AR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La distribución entre los </a:t>
            </a:r>
            <a:r>
              <a:rPr lang="es-AR" sz="1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Municipios y  Comunas </a:t>
            </a:r>
            <a:r>
              <a:rPr lang="es-AR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 asigna de la siguiente forma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El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5% por partes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iguales.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 20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% de acuerdo a la población.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 40%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 acuerdo a la participación de los recursos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propios percibidos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en el total municipal.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 20%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en función de la participación en el total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anual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devengado por el Impuesto automotor.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El 15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% sobre la base de lo que a cada ejido municipal le corresponda en el devengado anual de valuación fiscal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del Impuesto Inmobiliario.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267089"/>
              </p:ext>
            </p:extLst>
          </p:nvPr>
        </p:nvGraphicFramePr>
        <p:xfrm>
          <a:off x="395536" y="1412776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</a:p>
          <a:p>
            <a:pPr>
              <a:defRPr/>
            </a:pP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850" y="1052513"/>
            <a:ext cx="80645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Fondo </a:t>
            </a: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Complementario Coparticipable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0 Rectángulo"/>
          <p:cNvSpPr/>
          <p:nvPr/>
        </p:nvSpPr>
        <p:spPr>
          <a:xfrm>
            <a:off x="720000" y="4590234"/>
            <a:ext cx="7704000" cy="1296155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AR" sz="1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 distribuye de la siguiente manera: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50% de acuerdo a los coeficientes de distribución secundaria de la Coparticipación.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50% en </a:t>
            </a:r>
            <a:r>
              <a:rPr lang="es-AR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proporción inversa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a la población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267089"/>
              </p:ext>
            </p:extLst>
          </p:nvPr>
        </p:nvGraphicFramePr>
        <p:xfrm>
          <a:off x="395536" y="1412776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</a:p>
          <a:p>
            <a:pPr>
              <a:defRPr/>
            </a:pP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0 Rectángulo"/>
          <p:cNvSpPr/>
          <p:nvPr/>
        </p:nvSpPr>
        <p:spPr>
          <a:xfrm>
            <a:off x="720000" y="4578186"/>
            <a:ext cx="7704000" cy="1296155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AR" sz="1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Fondo de Desarrollo Comunal </a:t>
            </a:r>
            <a:r>
              <a:rPr lang="es-AR" sz="1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tiene por objeto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financiar inversiones en trabajos públicos, equipamiento general y proyectos particulares de interés comuna. La distribución del mismo será definido por el Poder Ejecutivo Provincial.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850" y="1052513"/>
            <a:ext cx="80645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Fondo </a:t>
            </a: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de Desarrollo Comunal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267089"/>
              </p:ext>
            </p:extLst>
          </p:nvPr>
        </p:nvGraphicFramePr>
        <p:xfrm>
          <a:off x="395536" y="1412776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3850" y="476250"/>
            <a:ext cx="80645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</a:p>
          <a:p>
            <a:pPr>
              <a:defRPr/>
            </a:pP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0 Rectángulo"/>
          <p:cNvSpPr/>
          <p:nvPr/>
        </p:nvSpPr>
        <p:spPr>
          <a:xfrm>
            <a:off x="720000" y="4575244"/>
            <a:ext cx="7704000" cy="1296155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400" dirty="0" smtClean="0">
                <a:latin typeface="Arial" pitchFamily="34" charset="0"/>
                <a:cs typeface="Arial" pitchFamily="34" charset="0"/>
              </a:rPr>
              <a:t>Tiene por objeto la realización de aportes para financiamiento de déficits y gastos de emergencia de las Municipalidades y Comisiones de Fomento.</a:t>
            </a:r>
            <a:endParaRPr lang="es-AR" sz="1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850" y="1052513"/>
            <a:ext cx="80645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Fondo de Aportes del Tesoro Provincial a Municipios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559</Words>
  <Application>Microsoft Office PowerPoint</Application>
  <PresentationFormat>Presentación en pantalla (4:3)</PresentationFormat>
  <Paragraphs>90</Paragraphs>
  <Slides>12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287</cp:revision>
  <dcterms:created xsi:type="dcterms:W3CDTF">2012-03-05T18:35:26Z</dcterms:created>
  <dcterms:modified xsi:type="dcterms:W3CDTF">2019-02-13T18:46:00Z</dcterms:modified>
</cp:coreProperties>
</file>