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94" r:id="rId3"/>
    <p:sldId id="291" r:id="rId4"/>
    <p:sldId id="265" r:id="rId5"/>
    <p:sldId id="258" r:id="rId6"/>
    <p:sldId id="289" r:id="rId7"/>
    <p:sldId id="290" r:id="rId8"/>
    <p:sldId id="272" r:id="rId9"/>
    <p:sldId id="296" r:id="rId10"/>
  </p:sldIdLst>
  <p:sldSz cx="9144000" cy="6858000" type="screen4x3"/>
  <p:notesSz cx="6858000" cy="9144000"/>
  <p:defaultTextStyle>
    <a:defPPr>
      <a:defRPr lang="es-A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1A9FD4"/>
    <a:srgbClr val="204D84"/>
    <a:srgbClr val="3980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24" autoAdjust="0"/>
  </p:normalViewPr>
  <p:slideViewPr>
    <p:cSldViewPr>
      <p:cViewPr>
        <p:scale>
          <a:sx n="70" d="100"/>
          <a:sy n="70" d="100"/>
        </p:scale>
        <p:origin x="-13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19"/>
    </mc:Choice>
    <mc:Fallback>
      <c:style val="19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2572526885466744E-2"/>
          <c:y val="0.11076295429897345"/>
          <c:w val="0.81097612245372064"/>
          <c:h val="0.55341026596614651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Distribución Secundaria</c:v>
                </c:pt>
              </c:strCache>
            </c:strRef>
          </c:tx>
          <c:explosion val="25"/>
          <c:dPt>
            <c:idx val="0"/>
            <c:bubble3D val="0"/>
            <c:explosion val="16"/>
          </c:dPt>
          <c:dPt>
            <c:idx val="1"/>
            <c:bubble3D val="0"/>
            <c:explosion val="0"/>
          </c:dPt>
          <c:dLbls>
            <c:dLbl>
              <c:idx val="0"/>
              <c:layout>
                <c:manualLayout>
                  <c:x val="0.11366016986076001"/>
                  <c:y val="-2.302128942774874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 pitchFamily="34" charset="0"/>
                        <a:cs typeface="Arial" pitchFamily="34" charset="0"/>
                      </a:rPr>
                      <a:t>8</a:t>
                    </a:r>
                    <a:r>
                      <a:rPr lang="en-US" dirty="0" smtClean="0"/>
                      <a:t>3,3%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6.9981979922974932E-2"/>
                  <c:y val="2.029877312519743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 pitchFamily="34" charset="0"/>
                        <a:cs typeface="Arial" pitchFamily="34" charset="0"/>
                      </a:rPr>
                      <a:t>1</a:t>
                    </a:r>
                    <a:r>
                      <a:rPr lang="en-US" dirty="0" smtClean="0"/>
                      <a:t>6,7%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1099137583147152E-2"/>
                  <c:y val="1.031260175574074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2.8172873635700799E-2"/>
                  <c:y val="-5.261868582216781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4.1616861710662957E-2"/>
                  <c:y val="0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397" b="1">
                    <a:latin typeface="Arial" pitchFamily="34" charset="0"/>
                    <a:cs typeface="Arial" pitchFamily="34" charset="0"/>
                  </a:defRPr>
                </a:pPr>
                <a:endParaRPr lang="es-A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Hoja1!$A$2:$A$3</c:f>
              <c:strCache>
                <c:ptCount val="2"/>
                <c:pt idx="0">
                  <c:v>Gobiernos Locales</c:v>
                </c:pt>
                <c:pt idx="1">
                  <c:v>Fondo de Aportes del Tesoro</c:v>
                </c:pt>
              </c:strCache>
            </c:strRef>
          </c:cat>
          <c:val>
            <c:numRef>
              <c:f>Hoja1!$B$2:$B$3</c:f>
              <c:numCache>
                <c:formatCode>0.0%</c:formatCode>
                <c:ptCount val="2"/>
                <c:pt idx="0">
                  <c:v>0.83300000000000063</c:v>
                </c:pt>
                <c:pt idx="1">
                  <c:v>0.16700000000000015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 w="25401">
          <a:noFill/>
        </a:ln>
      </c:spPr>
    </c:plotArea>
    <c:legend>
      <c:legendPos val="b"/>
      <c:layout>
        <c:manualLayout>
          <c:xMode val="edge"/>
          <c:yMode val="edge"/>
          <c:x val="8.0288599296267048E-3"/>
          <c:y val="0.76252855716979329"/>
          <c:w val="0.98203108345081325"/>
          <c:h val="0.15754667110273252"/>
        </c:manualLayout>
      </c:layout>
      <c:overlay val="0"/>
      <c:txPr>
        <a:bodyPr/>
        <a:lstStyle/>
        <a:p>
          <a:pPr>
            <a:defRPr sz="1495" kern="1100" baseline="0">
              <a:latin typeface="Arial" pitchFamily="34" charset="0"/>
              <a:cs typeface="Arial" pitchFamily="34" charset="0"/>
            </a:defRPr>
          </a:pPr>
          <a:endParaRPr lang="es-AR"/>
        </a:p>
      </c:txPr>
    </c:legend>
    <c:plotVisOnly val="1"/>
    <c:dispBlanksAs val="zero"/>
    <c:showDLblsOverMax val="0"/>
  </c:chart>
  <c:txPr>
    <a:bodyPr/>
    <a:lstStyle/>
    <a:p>
      <a:pPr>
        <a:defRPr sz="1787"/>
      </a:pPr>
      <a:endParaRPr lang="es-A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19"/>
    </mc:Choice>
    <mc:Fallback>
      <c:style val="19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2572526885466744E-2"/>
          <c:y val="0.11076295429897313"/>
          <c:w val="0.81097612245372064"/>
          <c:h val="0.55341026596614629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Distribución Secundaria</c:v>
                </c:pt>
              </c:strCache>
            </c:strRef>
          </c:tx>
          <c:explosion val="25"/>
          <c:dPt>
            <c:idx val="0"/>
            <c:bubble3D val="0"/>
            <c:explosion val="16"/>
          </c:dPt>
          <c:dPt>
            <c:idx val="1"/>
            <c:bubble3D val="0"/>
            <c:explosion val="0"/>
            <c:spPr>
              <a:solidFill>
                <a:schemeClr val="bg1">
                  <a:lumMod val="85000"/>
                </a:schemeClr>
              </a:solidFill>
            </c:spPr>
          </c:dPt>
          <c:dLbls>
            <c:dLbl>
              <c:idx val="0"/>
              <c:layout>
                <c:manualLayout>
                  <c:x val="0.11366016986076001"/>
                  <c:y val="-2.302128942774874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 pitchFamily="34" charset="0"/>
                        <a:cs typeface="Arial" pitchFamily="34" charset="0"/>
                      </a:rPr>
                      <a:t>8</a:t>
                    </a:r>
                    <a:r>
                      <a:rPr lang="en-US" dirty="0" smtClean="0"/>
                      <a:t>3,3%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</c:dLbl>
            <c:dLbl>
              <c:idx val="2"/>
              <c:layout>
                <c:manualLayout>
                  <c:x val="9.1099137583147152E-2"/>
                  <c:y val="1.031260175574074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2.8172873635700799E-2"/>
                  <c:y val="-5.261868582216776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4.1616861710662957E-2"/>
                  <c:y val="0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397" b="1">
                    <a:latin typeface="Arial" pitchFamily="34" charset="0"/>
                    <a:cs typeface="Arial" pitchFamily="34" charset="0"/>
                  </a:defRPr>
                </a:pPr>
                <a:endParaRPr lang="es-A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Hoja1!$A$2:$A$3</c:f>
              <c:strCache>
                <c:ptCount val="2"/>
                <c:pt idx="0">
                  <c:v>Municipios y Comisiones de Fomento</c:v>
                </c:pt>
                <c:pt idx="1">
                  <c:v>Fondo de Aportes del Tesoro</c:v>
                </c:pt>
              </c:strCache>
            </c:strRef>
          </c:cat>
          <c:val>
            <c:numRef>
              <c:f>Hoja1!$B$2:$B$3</c:f>
              <c:numCache>
                <c:formatCode>0.0%</c:formatCode>
                <c:ptCount val="2"/>
                <c:pt idx="0">
                  <c:v>0.83300000000000063</c:v>
                </c:pt>
                <c:pt idx="1">
                  <c:v>0.16700000000000004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 w="25401">
          <a:noFill/>
        </a:ln>
      </c:spPr>
    </c:plotArea>
    <c:plotVisOnly val="1"/>
    <c:dispBlanksAs val="zero"/>
    <c:showDLblsOverMax val="0"/>
  </c:chart>
  <c:txPr>
    <a:bodyPr/>
    <a:lstStyle/>
    <a:p>
      <a:pPr>
        <a:defRPr sz="1787"/>
      </a:pPr>
      <a:endParaRPr lang="es-A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19"/>
    </mc:Choice>
    <mc:Fallback>
      <c:style val="19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2572526885466744E-2"/>
          <c:y val="0.11076295429897313"/>
          <c:w val="0.81097612245372064"/>
          <c:h val="0.55341026596614629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Distribución Secundaria</c:v>
                </c:pt>
              </c:strCache>
            </c:strRef>
          </c:tx>
          <c:explosion val="25"/>
          <c:dPt>
            <c:idx val="0"/>
            <c:bubble3D val="0"/>
            <c:explosion val="16"/>
            <c:spPr>
              <a:solidFill>
                <a:prstClr val="white">
                  <a:lumMod val="85000"/>
                </a:prstClr>
              </a:solidFill>
            </c:spPr>
          </c:dPt>
          <c:dPt>
            <c:idx val="1"/>
            <c:bubble3D val="0"/>
            <c:explosion val="0"/>
          </c:dPt>
          <c:dLbls>
            <c:dLbl>
              <c:idx val="0"/>
              <c:delete val="1"/>
            </c:dLbl>
            <c:dLbl>
              <c:idx val="1"/>
              <c:layout>
                <c:manualLayout>
                  <c:x val="-6.9981979922974932E-2"/>
                  <c:y val="2.029877312519743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 pitchFamily="34" charset="0"/>
                        <a:cs typeface="Arial" pitchFamily="34" charset="0"/>
                      </a:rPr>
                      <a:t>1</a:t>
                    </a:r>
                    <a:r>
                      <a:rPr lang="en-US" dirty="0" smtClean="0"/>
                      <a:t>6,7%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1099137583147152E-2"/>
                  <c:y val="1.031260175574074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2.8172873635700799E-2"/>
                  <c:y val="-5.261868582216776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4.1616861710662957E-2"/>
                  <c:y val="0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397" b="1">
                    <a:latin typeface="Arial" pitchFamily="34" charset="0"/>
                    <a:cs typeface="Arial" pitchFamily="34" charset="0"/>
                  </a:defRPr>
                </a:pPr>
                <a:endParaRPr lang="es-A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Hoja1!$A$2:$A$3</c:f>
              <c:strCache>
                <c:ptCount val="2"/>
                <c:pt idx="0">
                  <c:v>Municipios y Comisiones de Fomento</c:v>
                </c:pt>
                <c:pt idx="1">
                  <c:v>Fondo de Aportes del Tesoro</c:v>
                </c:pt>
              </c:strCache>
            </c:strRef>
          </c:cat>
          <c:val>
            <c:numRef>
              <c:f>Hoja1!$B$2:$B$3</c:f>
              <c:numCache>
                <c:formatCode>0.0%</c:formatCode>
                <c:ptCount val="2"/>
                <c:pt idx="0">
                  <c:v>0.83300000000000063</c:v>
                </c:pt>
                <c:pt idx="1">
                  <c:v>0.16700000000000004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 w="25401">
          <a:noFill/>
        </a:ln>
      </c:spPr>
    </c:plotArea>
    <c:plotVisOnly val="1"/>
    <c:dispBlanksAs val="zero"/>
    <c:showDLblsOverMax val="0"/>
  </c:chart>
  <c:txPr>
    <a:bodyPr/>
    <a:lstStyle/>
    <a:p>
      <a:pPr>
        <a:defRPr sz="1787"/>
      </a:pPr>
      <a:endParaRPr lang="es-A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BC38EF7-24E8-40C5-AE9F-8140A38C6C56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AR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AR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788255A-9AC5-4F6E-BF22-BA98BF4CAAED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702196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1126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8DC89B2-F0CA-4206-9A43-2EF680F656E0}" type="slidenum">
              <a:rPr lang="es-AR" smtClean="0"/>
              <a:pPr/>
              <a:t>1</a:t>
            </a:fld>
            <a:endParaRPr lang="es-A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1638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2CA156-B6DE-4923-9581-E4D8F212519B}" type="slidenum">
              <a:rPr lang="es-AR" smtClean="0"/>
              <a:pPr/>
              <a:t>3</a:t>
            </a:fld>
            <a:endParaRPr lang="es-A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51055D0-B3B7-4621-8681-DBD73230870B}" type="slidenum">
              <a:rPr lang="es-AR" smtClean="0"/>
              <a:pPr/>
              <a:t>4</a:t>
            </a:fld>
            <a:endParaRPr lang="es-A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1C43E4-0F0F-405C-9063-7F8326ECB882}" type="slidenum">
              <a:rPr lang="es-AR" smtClean="0"/>
              <a:pPr/>
              <a:t>8</a:t>
            </a:fld>
            <a:endParaRPr lang="es-A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1741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48AA744-A101-4A7D-AE01-CB0663E07188}" type="slidenum">
              <a:rPr lang="es-AR" smtClean="0"/>
              <a:pPr/>
              <a:t>9</a:t>
            </a:fld>
            <a:endParaRPr lang="es-A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FCD5C-D384-4CF6-8DB8-A8D4F2A5FFF0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303BC-1B08-4DEE-BB24-1581469CB183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31416-FED4-46C6-BB23-33A7E08B0579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E504B-F5BD-40DF-A930-3FEEE21F3033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83F93-C076-499E-98F6-01825ABE5E1C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45573-63B3-44F9-A950-64C98A6DD1D1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14 Marcador de contenido" descr="Sin títul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33337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41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0A3A8-0DED-4727-916F-55123B51CFA2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C740B-6FDD-4022-917D-C6FA69EBFDA6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19C68-D6CE-4C58-9BAF-A5348BFC71D7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6AED9-BDA1-47EC-BC93-223B8A41BF01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68DB7-9F46-4EE9-972A-43004BC14D91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3152F-4A61-4772-9894-A7FF41B68D0B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60F3F-E669-4817-986C-9685BA838E50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87E4B-5218-49CA-B7B0-CD3183D780B9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B4915-A370-49B1-85A6-7E8770F88C5E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A2175-A5B5-4B95-A6AF-73E2DEAE48E3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B6F5F-F1FA-4705-8713-DB9565FDB8B1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855F7-A978-4020-8DAF-1075F1730AFE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7E271-69C1-47D7-BC2B-5B7E8C00AAA6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0391F-9314-4B38-8470-D79625AB9DC8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27108-8002-44E1-BF1A-441C62EEF8F4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9CFD0-8C8A-44AB-AA21-60C038DFEE5E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AR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83193CF-38BF-4991-A2FB-296F0058128F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8D5ED1-DA3D-4E75-9FD1-6B4C0545D9B3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7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7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1 Título"/>
          <p:cNvSpPr txBox="1">
            <a:spLocks/>
          </p:cNvSpPr>
          <p:nvPr/>
        </p:nvSpPr>
        <p:spPr bwMode="auto">
          <a:xfrm>
            <a:off x="611188" y="2695575"/>
            <a:ext cx="7848600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s-AR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PROVINCIA DE FORMOSA</a:t>
            </a:r>
          </a:p>
        </p:txBody>
      </p:sp>
      <p:sp>
        <p:nvSpPr>
          <p:cNvPr id="3076" name="2 Subtítulo"/>
          <p:cNvSpPr txBox="1">
            <a:spLocks/>
          </p:cNvSpPr>
          <p:nvPr/>
        </p:nvSpPr>
        <p:spPr bwMode="auto">
          <a:xfrm>
            <a:off x="685800" y="3505200"/>
            <a:ext cx="7847013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s-AR" sz="2200" dirty="0"/>
              <a:t>Coparticipación </a:t>
            </a:r>
            <a:r>
              <a:rPr lang="es-AR" sz="2200" dirty="0" smtClean="0"/>
              <a:t>Provincial de </a:t>
            </a:r>
            <a:r>
              <a:rPr lang="es-AR" sz="2200" dirty="0"/>
              <a:t>recursos a Gobiernos Locales</a:t>
            </a: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4535488" y="5624005"/>
            <a:ext cx="3921313" cy="63094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s-AR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Dirección Nacional </a:t>
            </a:r>
            <a:r>
              <a:rPr lang="es-AR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de Asuntos Provinciales</a:t>
            </a:r>
          </a:p>
          <a:p>
            <a:pPr algn="r">
              <a:spcBef>
                <a:spcPct val="50000"/>
              </a:spcBef>
              <a:defRPr/>
            </a:pPr>
            <a:r>
              <a:rPr lang="es-AR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Ministerio de </a:t>
            </a:r>
            <a:r>
              <a:rPr lang="es-AR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Hacienda</a:t>
            </a:r>
            <a:endParaRPr lang="es-ES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351146" y="476250"/>
            <a:ext cx="8064500" cy="4921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Esquema de Coparticipación Provincial</a:t>
            </a:r>
          </a:p>
        </p:txBody>
      </p:sp>
      <p:sp>
        <p:nvSpPr>
          <p:cNvPr id="20" name="19 Rectángulo redondeado"/>
          <p:cNvSpPr/>
          <p:nvPr/>
        </p:nvSpPr>
        <p:spPr>
          <a:xfrm>
            <a:off x="770802" y="4077073"/>
            <a:ext cx="7884368" cy="82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9" name="18 Rectángulo redondeado"/>
          <p:cNvSpPr/>
          <p:nvPr/>
        </p:nvSpPr>
        <p:spPr>
          <a:xfrm>
            <a:off x="770802" y="2605380"/>
            <a:ext cx="7884368" cy="936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5 Rectángulo redondeado"/>
          <p:cNvSpPr/>
          <p:nvPr/>
        </p:nvSpPr>
        <p:spPr>
          <a:xfrm>
            <a:off x="3209521" y="1196752"/>
            <a:ext cx="2009297" cy="73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200" b="1" dirty="0" smtClean="0">
                <a:latin typeface="Arial" pitchFamily="34" charset="0"/>
                <a:cs typeface="Arial" pitchFamily="34" charset="0"/>
              </a:rPr>
              <a:t>Masa </a:t>
            </a:r>
            <a:r>
              <a:rPr lang="es-AR" sz="1200" b="1" dirty="0">
                <a:latin typeface="Arial" pitchFamily="34" charset="0"/>
                <a:cs typeface="Arial" pitchFamily="34" charset="0"/>
              </a:rPr>
              <a:t>Coparticipable</a:t>
            </a:r>
          </a:p>
        </p:txBody>
      </p:sp>
      <p:sp>
        <p:nvSpPr>
          <p:cNvPr id="48" name="47 Rectángulo redondeado"/>
          <p:cNvSpPr/>
          <p:nvPr/>
        </p:nvSpPr>
        <p:spPr>
          <a:xfrm>
            <a:off x="5216170" y="2709968"/>
            <a:ext cx="1800200" cy="73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200" b="1" dirty="0">
                <a:latin typeface="Arial" pitchFamily="34" charset="0"/>
                <a:cs typeface="Arial" pitchFamily="34" charset="0"/>
              </a:rPr>
              <a:t>Provincia</a:t>
            </a:r>
          </a:p>
        </p:txBody>
      </p:sp>
      <p:sp>
        <p:nvSpPr>
          <p:cNvPr id="51" name="50 Rectángulo redondeado"/>
          <p:cNvSpPr/>
          <p:nvPr/>
        </p:nvSpPr>
        <p:spPr>
          <a:xfrm>
            <a:off x="1475656" y="2722569"/>
            <a:ext cx="1872208" cy="73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200" b="1" dirty="0" smtClean="0">
                <a:latin typeface="Arial" pitchFamily="34" charset="0"/>
                <a:cs typeface="Arial" pitchFamily="34" charset="0"/>
              </a:rPr>
              <a:t>Gobiernos Locales</a:t>
            </a:r>
            <a:endParaRPr lang="es-AR" sz="12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" name="25 Conector angular"/>
          <p:cNvCxnSpPr>
            <a:stCxn id="6" idx="2"/>
            <a:endCxn id="51" idx="0"/>
          </p:cNvCxnSpPr>
          <p:nvPr/>
        </p:nvCxnSpPr>
        <p:spPr>
          <a:xfrm rot="5400000">
            <a:off x="2917257" y="1425655"/>
            <a:ext cx="791417" cy="1802410"/>
          </a:xfrm>
          <a:prstGeom prst="bentConnector3">
            <a:avLst>
              <a:gd name="adj1" fmla="val 50000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Rectángulo redondeado"/>
          <p:cNvSpPr/>
          <p:nvPr/>
        </p:nvSpPr>
        <p:spPr>
          <a:xfrm>
            <a:off x="1029338" y="4185085"/>
            <a:ext cx="2952328" cy="60126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200" b="1" dirty="0" smtClean="0">
                <a:latin typeface="Arial" pitchFamily="34" charset="0"/>
                <a:cs typeface="Arial" pitchFamily="34" charset="0"/>
              </a:rPr>
              <a:t>Distribución entre Gobiernos Locales</a:t>
            </a:r>
            <a:endParaRPr lang="es-AR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27 Rectángulo redondeado"/>
          <p:cNvSpPr/>
          <p:nvPr/>
        </p:nvSpPr>
        <p:spPr>
          <a:xfrm>
            <a:off x="1029338" y="5420022"/>
            <a:ext cx="2952328" cy="60126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200" b="1" dirty="0" smtClean="0">
                <a:latin typeface="Arial" pitchFamily="34" charset="0"/>
                <a:cs typeface="Arial" pitchFamily="34" charset="0"/>
              </a:rPr>
              <a:t>Destino y distribución de fondos</a:t>
            </a:r>
            <a:endParaRPr lang="es-AR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7425034" y="2839085"/>
            <a:ext cx="125963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AR" sz="1200" b="1" i="1" dirty="0" smtClean="0"/>
              <a:t>Distribución Primaria</a:t>
            </a:r>
            <a:endParaRPr lang="es-AR" sz="1200" b="1" i="1" dirty="0"/>
          </a:p>
        </p:txBody>
      </p:sp>
      <p:sp>
        <p:nvSpPr>
          <p:cNvPr id="43" name="42 CuadroTexto"/>
          <p:cNvSpPr txBox="1"/>
          <p:nvPr/>
        </p:nvSpPr>
        <p:spPr>
          <a:xfrm>
            <a:off x="7425034" y="4254886"/>
            <a:ext cx="125963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AR" sz="1200" b="1" i="1" dirty="0" smtClean="0"/>
              <a:t>Distribución Secundaria</a:t>
            </a:r>
            <a:endParaRPr lang="es-AR" sz="1200" b="1" i="1" dirty="0"/>
          </a:p>
        </p:txBody>
      </p:sp>
      <p:cxnSp>
        <p:nvCxnSpPr>
          <p:cNvPr id="46" name="45 Forma"/>
          <p:cNvCxnSpPr>
            <a:stCxn id="51" idx="1"/>
            <a:endCxn id="25" idx="1"/>
          </p:cNvCxnSpPr>
          <p:nvPr/>
        </p:nvCxnSpPr>
        <p:spPr>
          <a:xfrm rot="10800000" flipV="1">
            <a:off x="1029338" y="3089769"/>
            <a:ext cx="446318" cy="1395950"/>
          </a:xfrm>
          <a:prstGeom prst="bentConnector3">
            <a:avLst>
              <a:gd name="adj1" fmla="val 177424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angular"/>
          <p:cNvCxnSpPr>
            <a:stCxn id="51" idx="1"/>
            <a:endCxn id="28" idx="1"/>
          </p:cNvCxnSpPr>
          <p:nvPr/>
        </p:nvCxnSpPr>
        <p:spPr>
          <a:xfrm rot="10800000" flipV="1">
            <a:off x="1029338" y="3089768"/>
            <a:ext cx="446318" cy="2630887"/>
          </a:xfrm>
          <a:prstGeom prst="bentConnector3">
            <a:avLst>
              <a:gd name="adj1" fmla="val 177424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angular"/>
          <p:cNvCxnSpPr>
            <a:stCxn id="6" idx="2"/>
            <a:endCxn id="48" idx="0"/>
          </p:cNvCxnSpPr>
          <p:nvPr/>
        </p:nvCxnSpPr>
        <p:spPr>
          <a:xfrm rot="16200000" flipH="1">
            <a:off x="4775812" y="1369510"/>
            <a:ext cx="778816" cy="1902100"/>
          </a:xfrm>
          <a:prstGeom prst="bentConnector3">
            <a:avLst>
              <a:gd name="adj1" fmla="val 50679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9" grpId="0" animBg="1"/>
      <p:bldP spid="6" grpId="0" animBg="1"/>
      <p:bldP spid="25" grpId="0" animBg="1"/>
      <p:bldP spid="28" grpId="0" animBg="1"/>
      <p:bldP spid="41" grpId="0"/>
      <p:bldP spid="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Rectángulo"/>
          <p:cNvSpPr/>
          <p:nvPr/>
        </p:nvSpPr>
        <p:spPr>
          <a:xfrm>
            <a:off x="364794" y="476250"/>
            <a:ext cx="8064500" cy="492125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Masa Coparticipable</a:t>
            </a:r>
            <a:endParaRPr lang="es-AR" sz="2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26 Grupo"/>
          <p:cNvGrpSpPr/>
          <p:nvPr/>
        </p:nvGrpSpPr>
        <p:grpSpPr>
          <a:xfrm>
            <a:off x="538807" y="1412324"/>
            <a:ext cx="7921625" cy="323165"/>
            <a:chOff x="385763" y="1529961"/>
            <a:chExt cx="7921625" cy="323165"/>
          </a:xfrm>
        </p:grpSpPr>
        <p:grpSp>
          <p:nvGrpSpPr>
            <p:cNvPr id="3" name="41 Grupo"/>
            <p:cNvGrpSpPr>
              <a:grpSpLocks/>
            </p:cNvGrpSpPr>
            <p:nvPr/>
          </p:nvGrpSpPr>
          <p:grpSpPr bwMode="auto">
            <a:xfrm>
              <a:off x="385763" y="1549400"/>
              <a:ext cx="450850" cy="277813"/>
              <a:chOff x="1151620" y="2753925"/>
              <a:chExt cx="540059" cy="360040"/>
            </a:xfrm>
          </p:grpSpPr>
          <p:sp>
            <p:nvSpPr>
              <p:cNvPr id="40" name="39 Flecha izquierda"/>
              <p:cNvSpPr/>
              <p:nvPr/>
            </p:nvSpPr>
            <p:spPr>
              <a:xfrm rot="10800000">
                <a:off x="1151620" y="2753925"/>
                <a:ext cx="359405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  <p:sp>
            <p:nvSpPr>
              <p:cNvPr id="41" name="40 Flecha izquierda"/>
              <p:cNvSpPr/>
              <p:nvPr/>
            </p:nvSpPr>
            <p:spPr>
              <a:xfrm rot="10800000">
                <a:off x="1332273" y="2753925"/>
                <a:ext cx="359406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</p:grpSp>
        <p:sp>
          <p:nvSpPr>
            <p:cNvPr id="43" name="42 Rectángulo"/>
            <p:cNvSpPr/>
            <p:nvPr/>
          </p:nvSpPr>
          <p:spPr>
            <a:xfrm>
              <a:off x="927100" y="1529961"/>
              <a:ext cx="7380288" cy="323165"/>
            </a:xfrm>
            <a:prstGeom prst="rect">
              <a:avLst/>
            </a:prstGeom>
          </p:spPr>
          <p:txBody>
            <a:bodyPr anchor="ctr">
              <a:spAutoFit/>
            </a:bodyPr>
            <a:lstStyle/>
            <a:p>
              <a:pPr algn="just">
                <a:defRPr/>
              </a:pPr>
              <a:r>
                <a:rPr lang="es-AR" sz="15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Ley N° 23.548 (Coparticipación Federal de Impuestos) y sus modificatorias.</a:t>
              </a:r>
              <a:endParaRPr lang="es-AR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27 Grupo"/>
          <p:cNvGrpSpPr/>
          <p:nvPr/>
        </p:nvGrpSpPr>
        <p:grpSpPr>
          <a:xfrm>
            <a:off x="538807" y="2816932"/>
            <a:ext cx="7921625" cy="323850"/>
            <a:chOff x="385763" y="2170298"/>
            <a:chExt cx="7921625" cy="323850"/>
          </a:xfrm>
        </p:grpSpPr>
        <p:grpSp>
          <p:nvGrpSpPr>
            <p:cNvPr id="5" name="43 Grupo"/>
            <p:cNvGrpSpPr>
              <a:grpSpLocks/>
            </p:cNvGrpSpPr>
            <p:nvPr/>
          </p:nvGrpSpPr>
          <p:grpSpPr bwMode="auto">
            <a:xfrm>
              <a:off x="385763" y="2197100"/>
              <a:ext cx="450850" cy="276225"/>
              <a:chOff x="1151620" y="2753925"/>
              <a:chExt cx="540059" cy="360040"/>
            </a:xfrm>
          </p:grpSpPr>
          <p:sp>
            <p:nvSpPr>
              <p:cNvPr id="45" name="44 Flecha izquierda"/>
              <p:cNvSpPr/>
              <p:nvPr/>
            </p:nvSpPr>
            <p:spPr>
              <a:xfrm rot="10800000">
                <a:off x="1151620" y="2753925"/>
                <a:ext cx="359405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  <p:sp>
            <p:nvSpPr>
              <p:cNvPr id="46" name="45 Flecha izquierda"/>
              <p:cNvSpPr/>
              <p:nvPr/>
            </p:nvSpPr>
            <p:spPr>
              <a:xfrm rot="10800000">
                <a:off x="1332273" y="2753925"/>
                <a:ext cx="359406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</p:grpSp>
        <p:sp>
          <p:nvSpPr>
            <p:cNvPr id="47" name="46 Rectángulo"/>
            <p:cNvSpPr/>
            <p:nvPr/>
          </p:nvSpPr>
          <p:spPr>
            <a:xfrm>
              <a:off x="927100" y="2170298"/>
              <a:ext cx="7380288" cy="323850"/>
            </a:xfrm>
            <a:prstGeom prst="rect">
              <a:avLst/>
            </a:prstGeom>
          </p:spPr>
          <p:txBody>
            <a:bodyPr anchor="ctr">
              <a:spAutoFit/>
            </a:bodyPr>
            <a:lstStyle/>
            <a:p>
              <a:pPr algn="just">
                <a:defRPr/>
              </a:pPr>
              <a:r>
                <a:rPr lang="es-AR" sz="1500" b="1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Impuesto sobre los Ingresos Brutos</a:t>
              </a:r>
            </a:p>
          </p:txBody>
        </p:sp>
      </p:grpSp>
      <p:grpSp>
        <p:nvGrpSpPr>
          <p:cNvPr id="6" name="29 Grupo"/>
          <p:cNvGrpSpPr/>
          <p:nvPr/>
        </p:nvGrpSpPr>
        <p:grpSpPr>
          <a:xfrm>
            <a:off x="538807" y="2114060"/>
            <a:ext cx="7921625" cy="323850"/>
            <a:chOff x="385763" y="2883725"/>
            <a:chExt cx="7921625" cy="323850"/>
          </a:xfrm>
        </p:grpSpPr>
        <p:grpSp>
          <p:nvGrpSpPr>
            <p:cNvPr id="7" name="47 Grupo"/>
            <p:cNvGrpSpPr>
              <a:grpSpLocks/>
            </p:cNvGrpSpPr>
            <p:nvPr/>
          </p:nvGrpSpPr>
          <p:grpSpPr bwMode="auto">
            <a:xfrm>
              <a:off x="385763" y="2908300"/>
              <a:ext cx="450850" cy="276225"/>
              <a:chOff x="1151620" y="2753925"/>
              <a:chExt cx="540059" cy="360040"/>
            </a:xfrm>
          </p:grpSpPr>
          <p:sp>
            <p:nvSpPr>
              <p:cNvPr id="49" name="48 Flecha izquierda"/>
              <p:cNvSpPr/>
              <p:nvPr/>
            </p:nvSpPr>
            <p:spPr>
              <a:xfrm rot="10800000">
                <a:off x="1151620" y="2753925"/>
                <a:ext cx="359405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  <p:sp>
            <p:nvSpPr>
              <p:cNvPr id="50" name="49 Flecha izquierda"/>
              <p:cNvSpPr/>
              <p:nvPr/>
            </p:nvSpPr>
            <p:spPr>
              <a:xfrm rot="10800000">
                <a:off x="1332273" y="2753925"/>
                <a:ext cx="359406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</p:grpSp>
        <p:sp>
          <p:nvSpPr>
            <p:cNvPr id="51" name="50 Rectángulo"/>
            <p:cNvSpPr/>
            <p:nvPr/>
          </p:nvSpPr>
          <p:spPr>
            <a:xfrm>
              <a:off x="927100" y="2883725"/>
              <a:ext cx="7380288" cy="323850"/>
            </a:xfrm>
            <a:prstGeom prst="rect">
              <a:avLst/>
            </a:prstGeom>
          </p:spPr>
          <p:txBody>
            <a:bodyPr anchor="ctr">
              <a:spAutoFit/>
            </a:bodyPr>
            <a:lstStyle/>
            <a:p>
              <a:pPr algn="just">
                <a:defRPr/>
              </a:pPr>
              <a:r>
                <a:rPr lang="es-AR" sz="1500" b="1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Impuesto Inmobiliario</a:t>
              </a:r>
            </a:p>
          </p:txBody>
        </p:sp>
      </p:grpSp>
      <p:grpSp>
        <p:nvGrpSpPr>
          <p:cNvPr id="8" name="30 Grupo"/>
          <p:cNvGrpSpPr/>
          <p:nvPr/>
        </p:nvGrpSpPr>
        <p:grpSpPr>
          <a:xfrm>
            <a:off x="538807" y="4221088"/>
            <a:ext cx="7921625" cy="322262"/>
            <a:chOff x="385763" y="3611563"/>
            <a:chExt cx="7921625" cy="322262"/>
          </a:xfrm>
        </p:grpSpPr>
        <p:grpSp>
          <p:nvGrpSpPr>
            <p:cNvPr id="9" name="51 Grupo"/>
            <p:cNvGrpSpPr>
              <a:grpSpLocks/>
            </p:cNvGrpSpPr>
            <p:nvPr/>
          </p:nvGrpSpPr>
          <p:grpSpPr bwMode="auto">
            <a:xfrm>
              <a:off x="385763" y="3627438"/>
              <a:ext cx="450850" cy="277812"/>
              <a:chOff x="1151620" y="2753925"/>
              <a:chExt cx="540059" cy="360040"/>
            </a:xfrm>
          </p:grpSpPr>
          <p:sp>
            <p:nvSpPr>
              <p:cNvPr id="53" name="52 Flecha izquierda"/>
              <p:cNvSpPr/>
              <p:nvPr/>
            </p:nvSpPr>
            <p:spPr>
              <a:xfrm rot="10800000">
                <a:off x="1151620" y="2753925"/>
                <a:ext cx="359405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  <p:sp>
            <p:nvSpPr>
              <p:cNvPr id="54" name="53 Flecha izquierda"/>
              <p:cNvSpPr/>
              <p:nvPr/>
            </p:nvSpPr>
            <p:spPr>
              <a:xfrm rot="10800000">
                <a:off x="1332273" y="2753925"/>
                <a:ext cx="359406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</p:grpSp>
        <p:sp>
          <p:nvSpPr>
            <p:cNvPr id="63" name="62 Rectángulo"/>
            <p:cNvSpPr/>
            <p:nvPr/>
          </p:nvSpPr>
          <p:spPr>
            <a:xfrm>
              <a:off x="927100" y="3611563"/>
              <a:ext cx="7380288" cy="322262"/>
            </a:xfrm>
            <a:prstGeom prst="rect">
              <a:avLst/>
            </a:prstGeom>
          </p:spPr>
          <p:txBody>
            <a:bodyPr anchor="ctr">
              <a:spAutoFit/>
            </a:bodyPr>
            <a:lstStyle/>
            <a:p>
              <a:pPr algn="just">
                <a:defRPr/>
              </a:pPr>
              <a:r>
                <a:rPr lang="es-AR" sz="15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Impuesto a los Sellos</a:t>
              </a:r>
              <a:endParaRPr lang="es-AR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31 Grupo"/>
          <p:cNvGrpSpPr/>
          <p:nvPr/>
        </p:nvGrpSpPr>
        <p:grpSpPr>
          <a:xfrm>
            <a:off x="538807" y="3519804"/>
            <a:ext cx="7921625" cy="322262"/>
            <a:chOff x="395288" y="4259263"/>
            <a:chExt cx="7921625" cy="322262"/>
          </a:xfrm>
        </p:grpSpPr>
        <p:grpSp>
          <p:nvGrpSpPr>
            <p:cNvPr id="11" name="51 Grupo"/>
            <p:cNvGrpSpPr>
              <a:grpSpLocks/>
            </p:cNvGrpSpPr>
            <p:nvPr/>
          </p:nvGrpSpPr>
          <p:grpSpPr bwMode="auto">
            <a:xfrm>
              <a:off x="395288" y="4275138"/>
              <a:ext cx="450850" cy="277812"/>
              <a:chOff x="1151620" y="2753925"/>
              <a:chExt cx="540059" cy="360040"/>
            </a:xfrm>
          </p:grpSpPr>
          <p:sp>
            <p:nvSpPr>
              <p:cNvPr id="23" name="22 Flecha izquierda"/>
              <p:cNvSpPr/>
              <p:nvPr/>
            </p:nvSpPr>
            <p:spPr>
              <a:xfrm rot="10800000">
                <a:off x="1151620" y="2753925"/>
                <a:ext cx="359405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  <p:sp>
            <p:nvSpPr>
              <p:cNvPr id="24" name="23 Flecha izquierda"/>
              <p:cNvSpPr/>
              <p:nvPr/>
            </p:nvSpPr>
            <p:spPr>
              <a:xfrm rot="10800000">
                <a:off x="1332273" y="2753925"/>
                <a:ext cx="359406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</p:grpSp>
        <p:sp>
          <p:nvSpPr>
            <p:cNvPr id="25" name="24 Rectángulo"/>
            <p:cNvSpPr/>
            <p:nvPr/>
          </p:nvSpPr>
          <p:spPr>
            <a:xfrm>
              <a:off x="936625" y="4259263"/>
              <a:ext cx="7380288" cy="322262"/>
            </a:xfrm>
            <a:prstGeom prst="rect">
              <a:avLst/>
            </a:prstGeom>
          </p:spPr>
          <p:txBody>
            <a:bodyPr anchor="ctr">
              <a:spAutoFit/>
            </a:bodyPr>
            <a:lstStyle/>
            <a:p>
              <a:pPr algn="just">
                <a:defRPr/>
              </a:pPr>
              <a:r>
                <a:rPr lang="es-AR" sz="1500" b="1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Impuesto a </a:t>
              </a:r>
              <a:r>
                <a:rPr lang="es-AR" sz="15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la Lotería y a los Espectáculos Públicos</a:t>
              </a:r>
              <a:endParaRPr lang="es-AR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Elipse"/>
          <p:cNvSpPr/>
          <p:nvPr/>
        </p:nvSpPr>
        <p:spPr>
          <a:xfrm>
            <a:off x="223088" y="2097646"/>
            <a:ext cx="2772000" cy="2664296"/>
          </a:xfrm>
          <a:prstGeom prst="ellipse">
            <a:avLst/>
          </a:prstGeom>
          <a:ln/>
        </p:spPr>
        <p:style>
          <a:lnRef idx="0">
            <a:schemeClr val="accent1"/>
          </a:lnRef>
          <a:fillRef idx="1001">
            <a:schemeClr val="dk2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36000" rIns="36000" anchor="ctr"/>
          <a:lstStyle/>
          <a:p>
            <a:pPr algn="ctr">
              <a:defRPr/>
            </a:pPr>
            <a:r>
              <a:rPr lang="es-A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Coparticipación a Gobiernos Locales</a:t>
            </a:r>
            <a:endParaRPr lang="es-AR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Abrir llave"/>
          <p:cNvSpPr/>
          <p:nvPr/>
        </p:nvSpPr>
        <p:spPr>
          <a:xfrm>
            <a:off x="3204418" y="549275"/>
            <a:ext cx="142875" cy="5761038"/>
          </a:xfrm>
          <a:prstGeom prst="leftBrac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4469933" y="817762"/>
            <a:ext cx="428942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  <a:defRPr/>
            </a:pPr>
            <a:r>
              <a:rPr lang="es-AR" sz="16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Ley N° 23.548 (Coparticipación Federal de Impuestos) y sus modificatorias.</a:t>
            </a:r>
          </a:p>
          <a:p>
            <a:pPr algn="just">
              <a:defRPr/>
            </a:pPr>
            <a:endParaRPr lang="es-AR" sz="1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4469933" y="2100695"/>
            <a:ext cx="252986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buFont typeface="Arial" pitchFamily="34" charset="0"/>
              <a:buChar char="•"/>
              <a:defRPr/>
            </a:pPr>
            <a:r>
              <a:rPr lang="es-AR" sz="1700" b="1" dirty="0">
                <a:latin typeface="Arial" pitchFamily="34" charset="0"/>
                <a:cs typeface="Arial" pitchFamily="34" charset="0"/>
              </a:rPr>
              <a:t>Impuesto Inmobiliario</a:t>
            </a:r>
          </a:p>
        </p:txBody>
      </p:sp>
      <p:sp>
        <p:nvSpPr>
          <p:cNvPr id="29" name="28 Rectángulo"/>
          <p:cNvSpPr/>
          <p:nvPr/>
        </p:nvSpPr>
        <p:spPr>
          <a:xfrm>
            <a:off x="4469933" y="3252823"/>
            <a:ext cx="399821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buFont typeface="Arial" pitchFamily="34" charset="0"/>
              <a:buChar char="•"/>
              <a:defRPr/>
            </a:pPr>
            <a:r>
              <a:rPr lang="es-AR" sz="1700" b="1" dirty="0">
                <a:latin typeface="Arial" pitchFamily="34" charset="0"/>
                <a:cs typeface="Arial" pitchFamily="34" charset="0"/>
              </a:rPr>
              <a:t>Impuesto </a:t>
            </a:r>
            <a:r>
              <a:rPr lang="es-AR" sz="1700" b="1" dirty="0" smtClean="0">
                <a:latin typeface="Arial" pitchFamily="34" charset="0"/>
                <a:cs typeface="Arial" pitchFamily="34" charset="0"/>
              </a:rPr>
              <a:t>sobre </a:t>
            </a:r>
            <a:r>
              <a:rPr lang="es-AR" sz="1700" b="1" dirty="0">
                <a:latin typeface="Arial" pitchFamily="34" charset="0"/>
                <a:cs typeface="Arial" pitchFamily="34" charset="0"/>
              </a:rPr>
              <a:t>los Ingresos Brutos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4469933" y="4274146"/>
            <a:ext cx="4422547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  <a:defRPr/>
            </a:pPr>
            <a:r>
              <a:rPr lang="es-AR" sz="1700" b="1" dirty="0">
                <a:latin typeface="Arial" pitchFamily="34" charset="0"/>
                <a:cs typeface="Arial" pitchFamily="34" charset="0"/>
              </a:rPr>
              <a:t>Impuesto a la Lotería y Espectáculos Públicos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4469933" y="5557079"/>
            <a:ext cx="2496196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buFont typeface="Arial" pitchFamily="34" charset="0"/>
              <a:buChar char="•"/>
              <a:defRPr/>
            </a:pPr>
            <a:r>
              <a:rPr lang="es-AR" sz="1700" b="1" dirty="0">
                <a:latin typeface="Arial" pitchFamily="34" charset="0"/>
                <a:cs typeface="Arial" pitchFamily="34" charset="0"/>
              </a:rPr>
              <a:t>Impuesto a los Sellos</a:t>
            </a:r>
          </a:p>
        </p:txBody>
      </p:sp>
      <p:sp>
        <p:nvSpPr>
          <p:cNvPr id="10" name="9 Elipse"/>
          <p:cNvSpPr/>
          <p:nvPr/>
        </p:nvSpPr>
        <p:spPr>
          <a:xfrm>
            <a:off x="3563888" y="693490"/>
            <a:ext cx="864096" cy="86409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12%</a:t>
            </a:r>
            <a:endParaRPr lang="es-AR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Elipse"/>
          <p:cNvSpPr/>
          <p:nvPr/>
        </p:nvSpPr>
        <p:spPr>
          <a:xfrm>
            <a:off x="3563888" y="1845618"/>
            <a:ext cx="864096" cy="86409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12%</a:t>
            </a:r>
            <a:endParaRPr lang="es-AR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Elipse"/>
          <p:cNvSpPr/>
          <p:nvPr/>
        </p:nvSpPr>
        <p:spPr>
          <a:xfrm>
            <a:off x="3563888" y="2997746"/>
            <a:ext cx="864096" cy="86409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12%</a:t>
            </a:r>
            <a:endParaRPr lang="es-AR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15 Elipse"/>
          <p:cNvSpPr/>
          <p:nvPr/>
        </p:nvSpPr>
        <p:spPr>
          <a:xfrm>
            <a:off x="3563888" y="4149874"/>
            <a:ext cx="864096" cy="86409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12%</a:t>
            </a:r>
            <a:endParaRPr lang="es-AR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6 Elipse"/>
          <p:cNvSpPr/>
          <p:nvPr/>
        </p:nvSpPr>
        <p:spPr>
          <a:xfrm>
            <a:off x="3563888" y="5302002"/>
            <a:ext cx="864096" cy="86409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12%</a:t>
            </a:r>
            <a:endParaRPr lang="es-AR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500"/>
                            </p:stCondLst>
                            <p:childTnLst>
                              <p:par>
                                <p:cTn id="2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500"/>
                            </p:stCondLst>
                            <p:childTnLst>
                              <p:par>
                                <p:cTn id="34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500"/>
                            </p:stCondLst>
                            <p:childTnLst>
                              <p:par>
                                <p:cTn id="4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4" grpId="0"/>
      <p:bldP spid="32" grpId="0"/>
      <p:bldP spid="29" grpId="0"/>
      <p:bldP spid="13" grpId="0"/>
      <p:bldP spid="11" grpId="0"/>
      <p:bldP spid="10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7 Marcador de contenido"/>
          <p:cNvGraphicFramePr>
            <a:graphicFrameLocks noGrp="1"/>
          </p:cNvGraphicFramePr>
          <p:nvPr>
            <p:ph idx="1"/>
          </p:nvPr>
        </p:nvGraphicFramePr>
        <p:xfrm>
          <a:off x="162719" y="1352550"/>
          <a:ext cx="8818562" cy="5505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0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364794" y="476250"/>
            <a:ext cx="8064500" cy="492125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Distribución de Coparticipación</a:t>
            </a:r>
            <a:endParaRPr lang="es-AR" sz="2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7 Marcador de contenido"/>
          <p:cNvGraphicFramePr>
            <a:graphicFrameLocks noGrp="1"/>
          </p:cNvGraphicFramePr>
          <p:nvPr>
            <p:ph idx="1"/>
          </p:nvPr>
        </p:nvGraphicFramePr>
        <p:xfrm>
          <a:off x="162719" y="1352550"/>
          <a:ext cx="8818562" cy="5505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"/>
          <p:cNvSpPr/>
          <p:nvPr/>
        </p:nvSpPr>
        <p:spPr>
          <a:xfrm>
            <a:off x="364794" y="476250"/>
            <a:ext cx="8064500" cy="49244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Distribución </a:t>
            </a:r>
            <a:r>
              <a:rPr lang="es-AR" sz="2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entre Gobiernos Locales</a:t>
            </a:r>
            <a:endParaRPr lang="es-AR" sz="2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683568" y="4824536"/>
            <a:ext cx="7776864" cy="191683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s-AR" sz="15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La distribución entre los </a:t>
            </a:r>
            <a:r>
              <a:rPr lang="es-AR" sz="15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Gobiernos Locales se </a:t>
            </a:r>
            <a:r>
              <a:rPr lang="es-AR" sz="15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realiza de acuerdo a los siguientes parámetros</a:t>
            </a:r>
            <a:r>
              <a:rPr lang="es-AR" sz="15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176213" indent="-176213" algn="just">
              <a:buFont typeface="Arial" pitchFamily="34" charset="0"/>
              <a:buChar char="•"/>
              <a:defRPr/>
            </a:pPr>
            <a:r>
              <a:rPr lang="es-AR" sz="1500" spc="50" dirty="0">
                <a:latin typeface="Arial" pitchFamily="34" charset="0"/>
                <a:cs typeface="Arial" pitchFamily="34" charset="0"/>
              </a:rPr>
              <a:t>40% </a:t>
            </a:r>
            <a:r>
              <a:rPr lang="es-AR" sz="1500" spc="50" dirty="0" smtClean="0">
                <a:latin typeface="Arial" pitchFamily="34" charset="0"/>
                <a:cs typeface="Arial" pitchFamily="34" charset="0"/>
              </a:rPr>
              <a:t>en función a la </a:t>
            </a:r>
            <a:r>
              <a:rPr lang="es-AR" sz="1500" spc="50" dirty="0">
                <a:latin typeface="Arial" pitchFamily="34" charset="0"/>
                <a:cs typeface="Arial" pitchFamily="34" charset="0"/>
              </a:rPr>
              <a:t>población </a:t>
            </a:r>
            <a:r>
              <a:rPr lang="es-AR" sz="1500" spc="50" dirty="0" smtClean="0">
                <a:latin typeface="Arial" pitchFamily="34" charset="0"/>
                <a:cs typeface="Arial" pitchFamily="34" charset="0"/>
              </a:rPr>
              <a:t>de cada Gobierno Local, </a:t>
            </a:r>
            <a:r>
              <a:rPr lang="es-AR" sz="1500" spc="50" dirty="0">
                <a:latin typeface="Arial" pitchFamily="34" charset="0"/>
                <a:cs typeface="Arial" pitchFamily="34" charset="0"/>
              </a:rPr>
              <a:t>considerándose a tal efecto los datos poblacionales de la zona urbana y su área de influencia.</a:t>
            </a:r>
          </a:p>
          <a:p>
            <a:pPr marL="176213" indent="-176213" algn="just">
              <a:buFont typeface="Arial" pitchFamily="34" charset="0"/>
              <a:buChar char="•"/>
              <a:defRPr/>
            </a:pPr>
            <a:r>
              <a:rPr lang="es-AR" sz="1500" spc="50" dirty="0">
                <a:latin typeface="Arial" pitchFamily="34" charset="0"/>
                <a:cs typeface="Arial" pitchFamily="34" charset="0"/>
              </a:rPr>
              <a:t>30% </a:t>
            </a:r>
            <a:r>
              <a:rPr lang="es-AR" sz="1500" spc="50" dirty="0" smtClean="0">
                <a:latin typeface="Arial" pitchFamily="34" charset="0"/>
                <a:cs typeface="Arial" pitchFamily="34" charset="0"/>
              </a:rPr>
              <a:t>en función a </a:t>
            </a:r>
            <a:r>
              <a:rPr lang="es-AR" sz="1500" spc="50" dirty="0">
                <a:latin typeface="Arial" pitchFamily="34" charset="0"/>
                <a:cs typeface="Arial" pitchFamily="34" charset="0"/>
              </a:rPr>
              <a:t>los recursos de jurisdicción municipal </a:t>
            </a:r>
            <a:r>
              <a:rPr lang="es-AR" sz="1500" spc="50" dirty="0" smtClean="0">
                <a:latin typeface="Arial" pitchFamily="34" charset="0"/>
                <a:cs typeface="Arial" pitchFamily="34" charset="0"/>
              </a:rPr>
              <a:t>percibidos en </a:t>
            </a:r>
            <a:r>
              <a:rPr lang="es-AR" sz="1500" spc="50" dirty="0">
                <a:latin typeface="Arial" pitchFamily="34" charset="0"/>
                <a:cs typeface="Arial" pitchFamily="34" charset="0"/>
              </a:rPr>
              <a:t>el año inmediato anterior.</a:t>
            </a:r>
          </a:p>
          <a:p>
            <a:pPr marL="176213" indent="-176213" algn="just">
              <a:buFont typeface="Arial" pitchFamily="34" charset="0"/>
              <a:buChar char="•"/>
              <a:defRPr/>
            </a:pPr>
            <a:r>
              <a:rPr lang="es-AR" sz="1500" spc="50" dirty="0">
                <a:latin typeface="Arial" pitchFamily="34" charset="0"/>
                <a:cs typeface="Arial" pitchFamily="34" charset="0"/>
              </a:rPr>
              <a:t>30% en parte iguales </a:t>
            </a:r>
            <a:r>
              <a:rPr lang="es-AR" sz="1500" spc="50" dirty="0" smtClean="0">
                <a:latin typeface="Arial" pitchFamily="34" charset="0"/>
                <a:cs typeface="Arial" pitchFamily="34" charset="0"/>
              </a:rPr>
              <a:t>para cada Gobierno Local.</a:t>
            </a:r>
            <a:endParaRPr lang="es-AR" sz="1500" spc="5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7 Marcador de contenido"/>
          <p:cNvGraphicFramePr>
            <a:graphicFrameLocks noGrp="1"/>
          </p:cNvGraphicFramePr>
          <p:nvPr>
            <p:ph idx="1"/>
          </p:nvPr>
        </p:nvGraphicFramePr>
        <p:xfrm>
          <a:off x="162719" y="1352550"/>
          <a:ext cx="8818562" cy="5505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/>
        </p:nvSpPr>
        <p:spPr>
          <a:xfrm>
            <a:off x="364794" y="476250"/>
            <a:ext cx="80645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Destino y distribución de fondos</a:t>
            </a:r>
            <a:endParaRPr lang="es-AR" sz="2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683568" y="5544616"/>
            <a:ext cx="7776864" cy="90872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s-AR" sz="1500" dirty="0">
                <a:latin typeface="Arial" pitchFamily="34" charset="0"/>
                <a:cs typeface="Arial" pitchFamily="34" charset="0"/>
              </a:rPr>
              <a:t>El </a:t>
            </a:r>
            <a:r>
              <a:rPr lang="es-AR" sz="1500" b="1" dirty="0">
                <a:latin typeface="Arial" pitchFamily="34" charset="0"/>
                <a:cs typeface="Arial" pitchFamily="34" charset="0"/>
              </a:rPr>
              <a:t>Fondo de Aportes del Tesoro </a:t>
            </a:r>
            <a:r>
              <a:rPr lang="es-AR" sz="1500" dirty="0">
                <a:latin typeface="Arial" pitchFamily="34" charset="0"/>
                <a:cs typeface="Arial" pitchFamily="34" charset="0"/>
              </a:rPr>
              <a:t>se </a:t>
            </a:r>
            <a:r>
              <a:rPr lang="es-AR" sz="1500" dirty="0" smtClean="0">
                <a:latin typeface="Arial" pitchFamily="34" charset="0"/>
                <a:cs typeface="Arial" pitchFamily="34" charset="0"/>
              </a:rPr>
              <a:t>destina a </a:t>
            </a:r>
            <a:r>
              <a:rPr lang="es-AR" sz="1500" dirty="0">
                <a:latin typeface="Arial" pitchFamily="34" charset="0"/>
                <a:cs typeface="Arial" pitchFamily="34" charset="0"/>
              </a:rPr>
              <a:t>atender situaciones de emergencia y desequilibrios financieros de los </a:t>
            </a:r>
            <a:r>
              <a:rPr lang="es-AR" sz="1500" dirty="0" smtClean="0">
                <a:latin typeface="Arial" pitchFamily="34" charset="0"/>
                <a:cs typeface="Arial" pitchFamily="34" charset="0"/>
              </a:rPr>
              <a:t>Gobiernos Locales</a:t>
            </a:r>
            <a:r>
              <a:rPr lang="es-AR" sz="1500" dirty="0">
                <a:latin typeface="Arial" pitchFamily="34" charset="0"/>
                <a:cs typeface="Arial" pitchFamily="34" charset="0"/>
              </a:rPr>
              <a:t>.</a:t>
            </a:r>
            <a:endParaRPr lang="es-AR" sz="15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54666" y="1052736"/>
            <a:ext cx="796175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73050">
              <a:buFont typeface="Wingdings" pitchFamily="2" charset="2"/>
              <a:buChar char="q"/>
              <a:defRPr/>
            </a:pPr>
            <a:r>
              <a:rPr lang="es-AR" sz="1600" b="1" dirty="0" smtClean="0">
                <a:latin typeface="Arial" pitchFamily="34" charset="0"/>
                <a:cs typeface="Arial" pitchFamily="34" charset="0"/>
              </a:rPr>
              <a:t>Fondo de Aportes del Tesoro</a:t>
            </a:r>
            <a:endParaRPr lang="es-AR" sz="1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>
            <a:off x="378442" y="476250"/>
            <a:ext cx="80645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Referencias legales</a:t>
            </a: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339313" y="1130361"/>
            <a:ext cx="8208963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8900" indent="-88900" algn="just" eaLnBrk="0" hangingPunct="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es-AR" sz="1600" b="1" dirty="0" smtClean="0">
                <a:latin typeface="Arial" pitchFamily="34" charset="0"/>
                <a:cs typeface="Arial" pitchFamily="34" charset="0"/>
              </a:rPr>
              <a:t> Coparticipación a Gobiernos Locales, distribución entre Gobiernos Locales y destino y distribución de fondos.</a:t>
            </a:r>
          </a:p>
          <a:p>
            <a:pPr indent="-88900" algn="just" eaLnBrk="0" hangingPunct="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s-AR" sz="300" b="1" dirty="0">
              <a:latin typeface="Arial" pitchFamily="34" charset="0"/>
              <a:cs typeface="Arial" pitchFamily="34" charset="0"/>
            </a:endParaRPr>
          </a:p>
          <a:p>
            <a:pPr marL="742950" lvl="1" indent="-285750" algn="just" eaLnBrk="0" hangingPunct="0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es-AR" sz="1400" dirty="0">
                <a:latin typeface="Arial" pitchFamily="34" charset="0"/>
                <a:cs typeface="Arial" pitchFamily="34" charset="0"/>
              </a:rPr>
              <a:t>Ley N° 766</a:t>
            </a:r>
          </a:p>
          <a:p>
            <a:pPr marL="742950" lvl="1" indent="-285750" algn="just" eaLnBrk="0" hangingPunct="0">
              <a:spcBef>
                <a:spcPts val="600"/>
              </a:spcBef>
              <a:buFont typeface="Wingdings" pitchFamily="2" charset="2"/>
              <a:buChar char="ü"/>
              <a:defRPr/>
            </a:pPr>
            <a:endParaRPr lang="es-AR" sz="1400" dirty="0">
              <a:latin typeface="Arial" pitchFamily="34" charset="0"/>
              <a:cs typeface="Arial" pitchFamily="34" charset="0"/>
            </a:endParaRPr>
          </a:p>
          <a:p>
            <a:pPr algn="just" eaLnBrk="0" hangingPunct="0">
              <a:spcBef>
                <a:spcPct val="20000"/>
              </a:spcBef>
              <a:buFont typeface="Arial" charset="0"/>
              <a:buNone/>
              <a:defRPr/>
            </a:pPr>
            <a:endParaRPr lang="es-AR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>
            <a:off x="377825" y="476250"/>
            <a:ext cx="80645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Glosario</a:t>
            </a: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466799" y="1124843"/>
            <a:ext cx="79216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s-AR" sz="1600" b="1" dirty="0"/>
              <a:t> Masa Coparticipable: </a:t>
            </a:r>
            <a:r>
              <a:rPr lang="es-ES" sz="1400" dirty="0"/>
              <a:t>Son aquellos recursos sujetos a distribución entre la Provincia y los Gobiernos Locales.</a:t>
            </a:r>
            <a:endParaRPr lang="es-AR" sz="1600" dirty="0"/>
          </a:p>
        </p:txBody>
      </p:sp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466799" y="1840012"/>
            <a:ext cx="792162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s-AR" sz="1600" b="1" dirty="0"/>
              <a:t> Distribución Primaria: </a:t>
            </a:r>
            <a:r>
              <a:rPr lang="es-AR" sz="1400" dirty="0"/>
              <a:t>Indica la asignación de la Masa Coparticipable entre la Provincia y los Gobiernos Locales</a:t>
            </a:r>
            <a:r>
              <a:rPr lang="es-AR" sz="1600" dirty="0"/>
              <a:t>. </a:t>
            </a:r>
          </a:p>
        </p:txBody>
      </p:sp>
      <p:sp>
        <p:nvSpPr>
          <p:cNvPr id="8" name="7 CuadroTexto"/>
          <p:cNvSpPr txBox="1">
            <a:spLocks noChangeArrowheads="1"/>
          </p:cNvSpPr>
          <p:nvPr/>
        </p:nvSpPr>
        <p:spPr bwMode="auto">
          <a:xfrm>
            <a:off x="466799" y="2586930"/>
            <a:ext cx="79216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s-AR" sz="1600" b="1" dirty="0"/>
              <a:t> Distribución Secundaria:</a:t>
            </a:r>
            <a:r>
              <a:rPr lang="es-AR" sz="1400" dirty="0"/>
              <a:t> Determina la distribución de la Coparticipación Provincial entre los Gobiernos Locales.</a:t>
            </a:r>
            <a:endParaRPr lang="es-AR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2358</TotalTime>
  <Words>321</Words>
  <Application>Microsoft Office PowerPoint</Application>
  <PresentationFormat>Presentación en pantalla (4:3)</PresentationFormat>
  <Paragraphs>55</Paragraphs>
  <Slides>9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MECON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miselli</dc:creator>
  <cp:lastModifiedBy>miselli</cp:lastModifiedBy>
  <cp:revision>216</cp:revision>
  <dcterms:created xsi:type="dcterms:W3CDTF">2012-03-05T18:35:26Z</dcterms:created>
  <dcterms:modified xsi:type="dcterms:W3CDTF">2019-02-13T18:43:44Z</dcterms:modified>
</cp:coreProperties>
</file>