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4" r:id="rId3"/>
    <p:sldId id="293" r:id="rId4"/>
    <p:sldId id="287" r:id="rId5"/>
    <p:sldId id="292" r:id="rId6"/>
    <p:sldId id="291" r:id="rId7"/>
    <p:sldId id="296" r:id="rId8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82594E-8EB2-4028-B3D1-EBF02D47FF9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E16C16-CDE9-4AFF-BE74-DD4E8388EB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8126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EDB991-5B01-44B8-A378-9DFF9F0F3A72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E0763-C49A-4943-B9EA-45630C272D7E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C74526-DAEA-493A-98A8-008F81EAD043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99DC88-E258-428A-83EE-770CE63838C7}" type="slidenum">
              <a:rPr lang="es-AR" smtClean="0"/>
              <a:pPr/>
              <a:t>5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132D43-2294-4A84-B412-029D53784BD1}" type="slidenum">
              <a:rPr lang="es-AR" smtClean="0"/>
              <a:pPr/>
              <a:t>6</a:t>
            </a:fld>
            <a:endParaRPr lang="es-A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C176B2-7AE6-4F27-B929-4E3E25128A01}" type="slidenum">
              <a:rPr lang="es-AR" smtClean="0"/>
              <a:pPr/>
              <a:t>7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AC2E-0A49-4FE5-8E84-A200D277AB5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DD10-440E-4950-B653-600CD673D3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4B64-19C7-4111-BCA4-317325CBD96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ADE8-3B53-4EFD-9D6C-0925515C4F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F32-72FC-4D2F-A943-05AAA87C9D8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4F3F2-B804-47B7-858A-37E6687823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004B-A972-49E5-AC43-09D2D112A45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0854-7542-4A60-B663-6B7DCC92EF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5FAF-663F-4026-8D78-9C2D1081414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7CD9-3273-4682-9C16-5F676EDD9CA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E633-B75C-431C-89C9-584A691A3E6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5BF6-B530-4200-937A-111BDA9A6D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F972-F5F3-44D2-AC8E-83A1AA7ECAA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788-59FF-495D-8CE5-7E3374EB97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262F-E03A-46E0-836D-87703026DFD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46D4-BC14-47F9-82D7-493F7D3403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ACD4-929E-4E2E-AFAD-5FF26BBB8AE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9E8E-64DF-48DA-B9EB-47A2E306E36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606C-076D-4B2E-8E18-7C290589CF2D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C08B-AACC-46D2-B5C2-4AEE147D50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AF28-F060-4E1F-A770-9625F00E1F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080C-3467-4F91-BA8F-C7CC7D4C79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25E85-6DE8-4939-8426-7E06610784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EF65BF-E89B-43FD-AF91-19435846EE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</a:t>
            </a: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CORRIENTES</a:t>
            </a:r>
            <a:endParaRPr lang="es-AR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s-AR" sz="2400" dirty="0" smtClean="0"/>
              <a:t>Coparticipación Provincial de recursos a Municipios</a:t>
            </a:r>
            <a:endParaRPr lang="es-AR" sz="24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23850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1525" y="4400550"/>
            <a:ext cx="7883525" cy="82867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1525" y="2928938"/>
            <a:ext cx="7883525" cy="9366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520577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Masa 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3033793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3046394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/>
          <p:nvPr/>
        </p:nvCxnSpPr>
        <p:spPr>
          <a:xfrm rot="5400000">
            <a:off x="2917031" y="1748632"/>
            <a:ext cx="792163" cy="180340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508910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Distribución entre </a:t>
            </a: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>
            <a:spLocks noChangeArrowheads="1"/>
          </p:cNvSpPr>
          <p:nvPr/>
        </p:nvSpPr>
        <p:spPr bwMode="auto">
          <a:xfrm>
            <a:off x="7424738" y="3162300"/>
            <a:ext cx="126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200" b="1" i="1"/>
              <a:t>Distribución Primaria</a:t>
            </a:r>
          </a:p>
        </p:txBody>
      </p:sp>
      <p:sp>
        <p:nvSpPr>
          <p:cNvPr id="43" name="42 CuadroTexto"/>
          <p:cNvSpPr txBox="1">
            <a:spLocks noChangeArrowheads="1"/>
          </p:cNvSpPr>
          <p:nvPr/>
        </p:nvSpPr>
        <p:spPr bwMode="auto">
          <a:xfrm>
            <a:off x="7424738" y="4578350"/>
            <a:ext cx="126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200" b="1" i="1"/>
              <a:t>Distribución Secundaria</a:t>
            </a:r>
          </a:p>
        </p:txBody>
      </p:sp>
      <p:cxnSp>
        <p:nvCxnSpPr>
          <p:cNvPr id="46" name="45 Forma"/>
          <p:cNvCxnSpPr/>
          <p:nvPr/>
        </p:nvCxnSpPr>
        <p:spPr>
          <a:xfrm rot="10800000" flipV="1">
            <a:off x="1028700" y="3413125"/>
            <a:ext cx="447675" cy="139700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/>
          <p:nvPr/>
        </p:nvCxnSpPr>
        <p:spPr>
          <a:xfrm rot="16200000" flipH="1">
            <a:off x="4775994" y="1693069"/>
            <a:ext cx="779463" cy="1901825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23850" y="476250"/>
            <a:ext cx="8064500" cy="49244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386535" y="1484784"/>
            <a:ext cx="7920880" cy="323165"/>
            <a:chOff x="386535" y="1484784"/>
            <a:chExt cx="7920880" cy="323165"/>
          </a:xfrm>
        </p:grpSpPr>
        <p:grpSp>
          <p:nvGrpSpPr>
            <p:cNvPr id="2" name="41 Grupo"/>
            <p:cNvGrpSpPr/>
            <p:nvPr/>
          </p:nvGrpSpPr>
          <p:grpSpPr>
            <a:xfrm>
              <a:off x="386535" y="1505110"/>
              <a:ext cx="450050" cy="276954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6595" y="1484784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Ley N° 23.548 (Coparticipación Federal de Impuestos) y sus modificatorias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86535" y="2197025"/>
            <a:ext cx="7920880" cy="347263"/>
            <a:chOff x="386535" y="2197025"/>
            <a:chExt cx="7920880" cy="347263"/>
          </a:xfrm>
        </p:grpSpPr>
        <p:grpSp>
          <p:nvGrpSpPr>
            <p:cNvPr id="3" name="43 Grupo"/>
            <p:cNvGrpSpPr/>
            <p:nvPr/>
          </p:nvGrpSpPr>
          <p:grpSpPr>
            <a:xfrm>
              <a:off x="386535" y="2197025"/>
              <a:ext cx="450050" cy="276954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6595" y="2221123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sobre los Ingresos Brutos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386535" y="2896198"/>
            <a:ext cx="7920880" cy="323165"/>
            <a:chOff x="386535" y="2896198"/>
            <a:chExt cx="7920880" cy="323165"/>
          </a:xfrm>
        </p:grpSpPr>
        <p:grpSp>
          <p:nvGrpSpPr>
            <p:cNvPr id="4" name="47 Grupo"/>
            <p:cNvGrpSpPr/>
            <p:nvPr/>
          </p:nvGrpSpPr>
          <p:grpSpPr>
            <a:xfrm>
              <a:off x="386535" y="2907523"/>
              <a:ext cx="450050" cy="276954"/>
              <a:chOff x="1151620" y="2753925"/>
              <a:chExt cx="540059" cy="360040"/>
            </a:xfrm>
          </p:grpSpPr>
          <p:sp>
            <p:nvSpPr>
              <p:cNvPr id="49" name="48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0" name="49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51" name="50 Rectángulo"/>
            <p:cNvSpPr/>
            <p:nvPr/>
          </p:nvSpPr>
          <p:spPr>
            <a:xfrm>
              <a:off x="926595" y="2896198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Elipse"/>
          <p:cNvSpPr/>
          <p:nvPr/>
        </p:nvSpPr>
        <p:spPr>
          <a:xfrm>
            <a:off x="295097" y="2060848"/>
            <a:ext cx="2764736" cy="2664296"/>
          </a:xfrm>
          <a:prstGeom prst="ellipse">
            <a:avLst/>
          </a:prstGeom>
          <a:solidFill>
            <a:srgbClr val="204D84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 prstMaterial="matte">
            <a:bevelT w="57150" h="3429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Municipios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3609608" y="836712"/>
            <a:ext cx="1008112" cy="100811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AR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19%</a:t>
            </a:r>
            <a:endParaRPr lang="es-AR" sz="17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761364" y="1079158"/>
            <a:ext cx="39608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b="1" dirty="0">
                <a:latin typeface="Arial" pitchFamily="34" charset="0"/>
                <a:cs typeface="Arial" pitchFamily="34" charset="0"/>
              </a:rPr>
              <a:t>23.548 (Coparticipación Federal de </a:t>
            </a: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 Impuestos</a:t>
            </a:r>
            <a:r>
              <a:rPr lang="es-AR" sz="1400" b="1" dirty="0">
                <a:latin typeface="Arial" pitchFamily="34" charset="0"/>
                <a:cs typeface="Arial" pitchFamily="34" charset="0"/>
              </a:rPr>
              <a:t>) y sus modificatorias</a:t>
            </a:r>
          </a:p>
        </p:txBody>
      </p:sp>
      <p:sp>
        <p:nvSpPr>
          <p:cNvPr id="25" name="24 Abrir llave"/>
          <p:cNvSpPr/>
          <p:nvPr/>
        </p:nvSpPr>
        <p:spPr>
          <a:xfrm>
            <a:off x="3275856" y="764704"/>
            <a:ext cx="189736" cy="5256584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9" name="28 Rectángulo"/>
          <p:cNvSpPr>
            <a:spLocks noChangeArrowheads="1"/>
          </p:cNvSpPr>
          <p:nvPr/>
        </p:nvSpPr>
        <p:spPr bwMode="auto">
          <a:xfrm>
            <a:off x="4440188" y="3275112"/>
            <a:ext cx="3732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767347" y="5291336"/>
            <a:ext cx="20762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Impuesto a los Sellos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609608" y="2924944"/>
            <a:ext cx="1008112" cy="100811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AR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19%</a:t>
            </a:r>
            <a:endParaRPr lang="es-AR" sz="17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3609608" y="4941168"/>
            <a:ext cx="1008112" cy="100811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AR" sz="17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19%</a:t>
            </a:r>
            <a:endParaRPr lang="es-AR" sz="17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9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467544" y="3212976"/>
            <a:ext cx="151216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Régimen General</a:t>
            </a:r>
          </a:p>
        </p:txBody>
      </p:sp>
      <p:sp>
        <p:nvSpPr>
          <p:cNvPr id="22" name="21 Elipse"/>
          <p:cNvSpPr/>
          <p:nvPr/>
        </p:nvSpPr>
        <p:spPr>
          <a:xfrm>
            <a:off x="2484362" y="2276872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98%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3562548" y="2591036"/>
            <a:ext cx="46815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400" b="1" dirty="0">
                <a:latin typeface="Arial" pitchFamily="34" charset="0"/>
                <a:cs typeface="Arial" pitchFamily="34" charset="0"/>
              </a:rPr>
              <a:t>En proporción directa con la </a:t>
            </a: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población. 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2483768" y="3861048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2%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Rectángulo"/>
          <p:cNvSpPr>
            <a:spLocks noChangeArrowheads="1"/>
          </p:cNvSpPr>
          <p:nvPr/>
        </p:nvSpPr>
        <p:spPr bwMode="auto">
          <a:xfrm>
            <a:off x="3563690" y="4067490"/>
            <a:ext cx="48244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1400" b="1" dirty="0" smtClean="0">
                <a:latin typeface="Arial" pitchFamily="34" charset="0"/>
                <a:cs typeface="Arial" pitchFamily="34" charset="0"/>
              </a:rPr>
              <a:t>En función inversamente proporcional a la población de cada municipio.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Abrir llave"/>
          <p:cNvSpPr/>
          <p:nvPr/>
        </p:nvSpPr>
        <p:spPr>
          <a:xfrm>
            <a:off x="2268538" y="1988840"/>
            <a:ext cx="143222" cy="3096344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 bwMode="auto">
          <a:xfrm>
            <a:off x="342778" y="1196752"/>
            <a:ext cx="82089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s-A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Distribución Primaria a Municipios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AR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Constitución</a:t>
            </a:r>
            <a:r>
              <a:rPr kumimoji="0" lang="es-AR" sz="1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Provincial</a:t>
            </a: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6.965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6.031 (Presupuesto Provincial 2010)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6.048 (Presupuesto Provincial 2011)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6.095 (Presupuesto Provincial 2012)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6.251 (Presupuesto Provincial 2014)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A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 bwMode="auto">
          <a:xfrm>
            <a:off x="342902" y="3500487"/>
            <a:ext cx="82089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s-A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Distribución Secundaria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5.120</a:t>
            </a: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s-AR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A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1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725" y="1130300"/>
            <a:ext cx="82089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s-AR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s-AR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77825" y="1341438"/>
            <a:ext cx="7921625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 Masa Coparticipable: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Son aquellos recursos sujetos a distribución entre la Provincia y los Gobiernos Locales.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825" y="2055813"/>
            <a:ext cx="7921625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 Distribución Primaria: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Indica la asignación de la Masa Coparticipable entre la Provincia y los Gobiernos Locales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77825" y="2803525"/>
            <a:ext cx="79216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 Distribución Secundaria: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 Determina la distribución de la Coparticipación Provincial entre los Gobiernos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Locales.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228</Words>
  <Application>Microsoft Office PowerPoint</Application>
  <PresentationFormat>Presentación en pantalla (4:3)</PresentationFormat>
  <Paragraphs>50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113</cp:revision>
  <dcterms:created xsi:type="dcterms:W3CDTF">2012-03-05T18:35:26Z</dcterms:created>
  <dcterms:modified xsi:type="dcterms:W3CDTF">2019-02-13T18:34:38Z</dcterms:modified>
</cp:coreProperties>
</file>