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300" r:id="rId3"/>
    <p:sldId id="299" r:id="rId4"/>
    <p:sldId id="287" r:id="rId5"/>
    <p:sldId id="294" r:id="rId6"/>
    <p:sldId id="297" r:id="rId7"/>
    <p:sldId id="298" r:id="rId8"/>
    <p:sldId id="291" r:id="rId9"/>
    <p:sldId id="302" r:id="rId10"/>
  </p:sldIdLst>
  <p:sldSz cx="9144000" cy="6858000" type="screen4x3"/>
  <p:notesSz cx="6797675" cy="9926638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80D7"/>
    <a:srgbClr val="FFFFFF"/>
    <a:srgbClr val="1A9FD4"/>
    <a:srgbClr val="204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90" autoAdjust="0"/>
    <p:restoredTop sz="94265" autoAdjust="0"/>
  </p:normalViewPr>
  <p:slideViewPr>
    <p:cSldViewPr>
      <p:cViewPr varScale="1">
        <p:scale>
          <a:sx n="69" d="100"/>
          <a:sy n="69" d="100"/>
        </p:scale>
        <p:origin x="-13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1"/>
    <c:view3D>
      <c:rotX val="20"/>
      <c:rotY val="0"/>
      <c:depthPercent val="13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2127826637881102E-2"/>
          <c:w val="1"/>
          <c:h val="0.6073167170614675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Distribución Secundaria</c:v>
                </c:pt>
              </c:strCache>
            </c:strRef>
          </c:tx>
          <c:explosion val="25"/>
          <c:dPt>
            <c:idx val="0"/>
            <c:bubble3D val="0"/>
            <c:explosion val="40"/>
            <c:spPr>
              <a:effectLst>
                <a:outerShdw blurRad="40000" dist="23000" dir="5400000" rotWithShape="0">
                  <a:schemeClr val="accent4">
                    <a:lumMod val="60000"/>
                    <a:lumOff val="40000"/>
                    <a:alpha val="35000"/>
                  </a:schemeClr>
                </a:outerShdw>
              </a:effectLst>
            </c:spPr>
          </c:dPt>
          <c:dLbls>
            <c:dLbl>
              <c:idx val="0"/>
              <c:layout>
                <c:manualLayout>
                  <c:x val="0.11922735002769461"/>
                  <c:y val="-4.863230787311203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99,5%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0,5%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3642089010312003E-2"/>
                  <c:y val="1.8371801281339296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8172873635700802E-2"/>
                  <c:y val="-5.261868582216740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1616861710662957E-2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b="1"/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Hoja1!$A$2:$A$3</c:f>
              <c:strCache>
                <c:ptCount val="2"/>
                <c:pt idx="0">
                  <c:v>Fondo de Participación Municipal</c:v>
                </c:pt>
                <c:pt idx="1">
                  <c:v>Fondo Solidario Municipal</c:v>
                </c:pt>
              </c:strCache>
            </c:strRef>
          </c:cat>
          <c:val>
            <c:numRef>
              <c:f>Hoja1!$B$2:$B$3</c:f>
              <c:numCache>
                <c:formatCode>0.0%</c:formatCode>
                <c:ptCount val="2"/>
                <c:pt idx="0">
                  <c:v>0.96880000000000266</c:v>
                </c:pt>
                <c:pt idx="1">
                  <c:v>3.1300000000000015E-2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r"/>
      <c:layout>
        <c:manualLayout>
          <c:xMode val="edge"/>
          <c:yMode val="edge"/>
          <c:x val="0"/>
          <c:y val="0.72101035447492134"/>
          <c:w val="0.9914267965025082"/>
          <c:h val="0.27898958507843097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1"/>
    <c:view3D>
      <c:rotX val="20"/>
      <c:rotY val="0"/>
      <c:depthPercent val="13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2127826637881102E-2"/>
          <c:w val="1"/>
          <c:h val="0.6073167170614675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Distribución Secundaria</c:v>
                </c:pt>
              </c:strCache>
            </c:strRef>
          </c:tx>
          <c:explosion val="25"/>
          <c:dPt>
            <c:idx val="0"/>
            <c:bubble3D val="0"/>
            <c:explosion val="40"/>
            <c:spPr>
              <a:effectLst>
                <a:outerShdw blurRad="40000" dist="23000" dir="5400000" rotWithShape="0">
                  <a:schemeClr val="accent4">
                    <a:lumMod val="60000"/>
                    <a:lumOff val="40000"/>
                    <a:alpha val="35000"/>
                  </a:schemeClr>
                </a:outerShdw>
              </a:effectLst>
            </c:spPr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0.11922735002769426"/>
                  <c:y val="-4.863230787311192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99,5%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numFmt formatCode="0.0%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s-A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3642089010312003E-2"/>
                  <c:y val="1.8371801281339287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8172873635700799E-2"/>
                  <c:y val="-5.261868582216719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1616861710662957E-2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b="1"/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Hoja1!$A$2:$A$3</c:f>
              <c:strCache>
                <c:ptCount val="2"/>
                <c:pt idx="0">
                  <c:v>Fondo de Participación Municipal</c:v>
                </c:pt>
                <c:pt idx="1">
                  <c:v>Fondo Solidario Municipal</c:v>
                </c:pt>
              </c:strCache>
            </c:strRef>
          </c:cat>
          <c:val>
            <c:numRef>
              <c:f>Hoja1!$B$2:$B$3</c:f>
              <c:numCache>
                <c:formatCode>0.0%</c:formatCode>
                <c:ptCount val="2"/>
                <c:pt idx="0">
                  <c:v>0.96880000000000288</c:v>
                </c:pt>
                <c:pt idx="1">
                  <c:v>3.1300000000000015E-2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1"/>
    <c:view3D>
      <c:rotX val="20"/>
      <c:rotY val="0"/>
      <c:depthPercent val="13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2127826637881102E-2"/>
          <c:w val="1"/>
          <c:h val="0.6073167170614675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Distribución Secundaria</c:v>
                </c:pt>
              </c:strCache>
            </c:strRef>
          </c:tx>
          <c:explosion val="25"/>
          <c:dPt>
            <c:idx val="0"/>
            <c:bubble3D val="0"/>
            <c:explosion val="40"/>
            <c:spPr>
              <a:solidFill>
                <a:schemeClr val="bg1">
                  <a:lumMod val="75000"/>
                </a:schemeClr>
              </a:solidFill>
              <a:effectLst>
                <a:outerShdw blurRad="40000" dist="23000" dir="5400000" rotWithShape="0">
                  <a:schemeClr val="accent4">
                    <a:lumMod val="60000"/>
                    <a:lumOff val="40000"/>
                    <a:alpha val="35000"/>
                  </a:schemeClr>
                </a:outerShdw>
              </a:effectLst>
            </c:spPr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0.11922735002769426"/>
                  <c:y val="-4.8632307873111923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s-A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0,5%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3642089010312003E-2"/>
                  <c:y val="1.8371801281339296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8172873635700799E-2"/>
                  <c:y val="-5.261868582216719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1616861710662957E-2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Hoja1!$A$2:$A$3</c:f>
              <c:strCache>
                <c:ptCount val="2"/>
                <c:pt idx="0">
                  <c:v>Fondo de Participación Municipal</c:v>
                </c:pt>
                <c:pt idx="1">
                  <c:v>Fondo Solidario Municipal</c:v>
                </c:pt>
              </c:strCache>
            </c:strRef>
          </c:cat>
          <c:val>
            <c:numRef>
              <c:f>Hoja1!$B$2:$B$3</c:f>
              <c:numCache>
                <c:formatCode>0.0%</c:formatCode>
                <c:ptCount val="2"/>
                <c:pt idx="0">
                  <c:v>0.9688000000000031</c:v>
                </c:pt>
                <c:pt idx="1">
                  <c:v>3.1300000000000015E-2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D0A8E-656D-4E2F-96BF-EC621C46C4C8}" type="datetimeFigureOut">
              <a:rPr lang="es-AR" smtClean="0"/>
              <a:pPr/>
              <a:t>13/2/2019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0F85C-A781-4131-9C11-A34CBAB1AE7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46312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982594E-8EB2-4028-B3D1-EBF02D47FF90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AR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AR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7E16C16-CDE9-4AFF-BE74-DD4E8388EBC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814144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AR" dirty="0" smtClean="0"/>
              <a:t>Subtitulo</a:t>
            </a:r>
            <a:r>
              <a:rPr lang="es-AR" baseline="0" dirty="0" smtClean="0"/>
              <a:t> </a:t>
            </a:r>
            <a:endParaRPr lang="es-AR" dirty="0" smtClean="0"/>
          </a:p>
        </p:txBody>
      </p:sp>
      <p:sp>
        <p:nvSpPr>
          <p:cNvPr id="143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EDB991-5B01-44B8-A378-9DFF9F0F3A72}" type="slidenum">
              <a:rPr lang="es-AR" smtClean="0"/>
              <a:pPr/>
              <a:t>1</a:t>
            </a:fld>
            <a:endParaRPr lang="es-A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FE0763-C49A-4943-B9EA-45630C272D7E}" type="slidenum">
              <a:rPr lang="es-AR" smtClean="0"/>
              <a:pPr/>
              <a:t>3</a:t>
            </a:fld>
            <a:endParaRPr lang="es-A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536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AC74526-DAEA-493A-98A8-008F81EAD043}" type="slidenum">
              <a:rPr lang="es-AR" smtClean="0"/>
              <a:pPr/>
              <a:t>4</a:t>
            </a:fld>
            <a:endParaRPr lang="es-A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132D43-2294-4A84-B412-029D53784BD1}" type="slidenum">
              <a:rPr lang="es-AR" smtClean="0"/>
              <a:pPr/>
              <a:t>8</a:t>
            </a:fld>
            <a:endParaRPr lang="es-A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74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C176B2-7AE6-4F27-B929-4E3E25128A01}" type="slidenum">
              <a:rPr lang="es-AR" smtClean="0"/>
              <a:pPr/>
              <a:t>9</a:t>
            </a:fld>
            <a:endParaRPr lang="es-A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5AC2E-0A49-4FE5-8E84-A200D277AB59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ADD10-440E-4950-B653-600CD673D3C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4B64-19C7-4111-BCA4-317325CBD965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CADE8-3B53-4EFD-9D6C-0925515C4FD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4EF32-72FC-4D2F-A943-05AAA87C9D86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4F3F2-B804-47B7-858A-37E6687823E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4 Marcador de contenido" descr="Sin títul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3333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4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2004B-A972-49E5-AC43-09D2D112A458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90854-7542-4A60-B663-6B7DCC92EFB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F5FAF-663F-4026-8D78-9C2D10814140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27CD9-3273-4682-9C16-5F676EDD9CA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BE633-B75C-431C-89C9-584A691A3E69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D5BF6-B530-4200-937A-111BDA9A6DE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FF972-F5F3-44D2-AC8E-83A1AA7ECAAF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0788-59FF-495D-8CE5-7E3374EB97E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5262F-E03A-46E0-836D-87703026DFD6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546D4-BC14-47F9-82D7-493F7D34030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9ACD4-929E-4E2E-AFAD-5FF26BBB8AE9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A9E8E-64DF-48DA-B9EB-47A2E306E36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6606C-076D-4B2E-8E18-7C290589CF2D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6C08B-AACC-46D2-B5C2-4AEE147D501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1AF28-F060-4E1F-A770-9625F00E1F0B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B080C-3467-4F91-BA8F-C7CC7D4C799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C25E85-6DE8-4939-8426-7E066107840B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EF65BF-E89B-43FD-AF91-19435846EE0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1 Título"/>
          <p:cNvSpPr txBox="1">
            <a:spLocks/>
          </p:cNvSpPr>
          <p:nvPr/>
        </p:nvSpPr>
        <p:spPr bwMode="auto">
          <a:xfrm>
            <a:off x="611188" y="2695575"/>
            <a:ext cx="7848600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AR" sz="3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PROVINCIA </a:t>
            </a:r>
            <a:r>
              <a:rPr lang="es-AR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DEL CHACO</a:t>
            </a:r>
            <a:endParaRPr lang="es-AR" sz="3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076" name="2 Subtítulo"/>
          <p:cNvSpPr txBox="1">
            <a:spLocks/>
          </p:cNvSpPr>
          <p:nvPr/>
        </p:nvSpPr>
        <p:spPr bwMode="auto">
          <a:xfrm>
            <a:off x="685800" y="3505200"/>
            <a:ext cx="7847013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s-AR" sz="2200" dirty="0" smtClean="0"/>
              <a:t>Coparticipación Provincial de recursos </a:t>
            </a:r>
            <a:r>
              <a:rPr lang="es-AR" sz="2200" dirty="0"/>
              <a:t>a </a:t>
            </a:r>
            <a:r>
              <a:rPr lang="es-AR" sz="2200" dirty="0" smtClean="0"/>
              <a:t>Municipios</a:t>
            </a:r>
            <a:endParaRPr lang="es-AR" sz="2200" dirty="0"/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4535488" y="5624005"/>
            <a:ext cx="3921313" cy="6309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s-A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Dirección Nacional </a:t>
            </a:r>
            <a:r>
              <a:rPr lang="es-A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 Asuntos Provinciales</a:t>
            </a:r>
          </a:p>
          <a:p>
            <a:pPr algn="r">
              <a:spcBef>
                <a:spcPct val="50000"/>
              </a:spcBef>
              <a:defRPr/>
            </a:pPr>
            <a:r>
              <a:rPr lang="es-AR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Ministerio de </a:t>
            </a:r>
            <a:r>
              <a:rPr lang="es-AR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Hacienda</a:t>
            </a:r>
            <a:endParaRPr lang="es-ES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351146" y="476250"/>
            <a:ext cx="8064500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Esquema de Coparticipación Provincial</a:t>
            </a:r>
          </a:p>
        </p:txBody>
      </p:sp>
      <p:sp>
        <p:nvSpPr>
          <p:cNvPr id="20" name="19 Rectángulo redondeado"/>
          <p:cNvSpPr/>
          <p:nvPr/>
        </p:nvSpPr>
        <p:spPr>
          <a:xfrm>
            <a:off x="770802" y="4077073"/>
            <a:ext cx="7884368" cy="82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18 Rectángulo redondeado"/>
          <p:cNvSpPr/>
          <p:nvPr/>
        </p:nvSpPr>
        <p:spPr>
          <a:xfrm>
            <a:off x="770802" y="2605380"/>
            <a:ext cx="7884368" cy="936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Rectángulo redondeado"/>
          <p:cNvSpPr/>
          <p:nvPr/>
        </p:nvSpPr>
        <p:spPr>
          <a:xfrm>
            <a:off x="3209521" y="1196752"/>
            <a:ext cx="2009297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Masa </a:t>
            </a:r>
            <a:r>
              <a:rPr lang="es-AR" sz="1200" b="1" dirty="0">
                <a:latin typeface="Arial" pitchFamily="34" charset="0"/>
                <a:cs typeface="Arial" pitchFamily="34" charset="0"/>
              </a:rPr>
              <a:t>Coparticipable</a:t>
            </a:r>
          </a:p>
        </p:txBody>
      </p:sp>
      <p:sp>
        <p:nvSpPr>
          <p:cNvPr id="48" name="47 Rectángulo redondeado"/>
          <p:cNvSpPr/>
          <p:nvPr/>
        </p:nvSpPr>
        <p:spPr>
          <a:xfrm>
            <a:off x="5216170" y="2709968"/>
            <a:ext cx="1800200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200" b="1" dirty="0">
                <a:latin typeface="Arial" pitchFamily="34" charset="0"/>
                <a:cs typeface="Arial" pitchFamily="34" charset="0"/>
              </a:rPr>
              <a:t>Provincia</a:t>
            </a:r>
          </a:p>
        </p:txBody>
      </p:sp>
      <p:sp>
        <p:nvSpPr>
          <p:cNvPr id="51" name="50 Rectángulo redondeado"/>
          <p:cNvSpPr/>
          <p:nvPr/>
        </p:nvSpPr>
        <p:spPr>
          <a:xfrm>
            <a:off x="1475656" y="2722569"/>
            <a:ext cx="1872208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Municipios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25 Conector angular"/>
          <p:cNvCxnSpPr>
            <a:stCxn id="6" idx="2"/>
            <a:endCxn id="51" idx="0"/>
          </p:cNvCxnSpPr>
          <p:nvPr/>
        </p:nvCxnSpPr>
        <p:spPr>
          <a:xfrm rot="5400000">
            <a:off x="2917257" y="1425655"/>
            <a:ext cx="791417" cy="1802410"/>
          </a:xfrm>
          <a:prstGeom prst="bentConnector3">
            <a:avLst>
              <a:gd name="adj1" fmla="val 50000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 redondeado"/>
          <p:cNvSpPr/>
          <p:nvPr/>
        </p:nvSpPr>
        <p:spPr>
          <a:xfrm>
            <a:off x="1029338" y="4185085"/>
            <a:ext cx="2952328" cy="60126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Distribución entre Municipios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1029338" y="5420022"/>
            <a:ext cx="2952328" cy="60126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200" b="1" dirty="0" smtClean="0">
                <a:latin typeface="Arial" pitchFamily="34" charset="0"/>
                <a:cs typeface="Arial" pitchFamily="34" charset="0"/>
              </a:rPr>
              <a:t>Destino y distribución de fondos</a:t>
            </a:r>
            <a:endParaRPr lang="es-AR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7425034" y="2839085"/>
            <a:ext cx="125963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AR" sz="1200" b="1" i="1" dirty="0" smtClean="0"/>
              <a:t>Distribución Primaria</a:t>
            </a:r>
            <a:endParaRPr lang="es-AR" sz="1200" b="1" i="1" dirty="0"/>
          </a:p>
        </p:txBody>
      </p:sp>
      <p:sp>
        <p:nvSpPr>
          <p:cNvPr id="43" name="42 CuadroTexto"/>
          <p:cNvSpPr txBox="1"/>
          <p:nvPr/>
        </p:nvSpPr>
        <p:spPr>
          <a:xfrm>
            <a:off x="7425034" y="4254886"/>
            <a:ext cx="125963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AR" sz="1200" b="1" i="1" dirty="0" smtClean="0"/>
              <a:t>Distribución Secundaria</a:t>
            </a:r>
            <a:endParaRPr lang="es-AR" sz="1200" b="1" i="1" dirty="0"/>
          </a:p>
        </p:txBody>
      </p:sp>
      <p:cxnSp>
        <p:nvCxnSpPr>
          <p:cNvPr id="46" name="45 Forma"/>
          <p:cNvCxnSpPr>
            <a:stCxn id="51" idx="1"/>
            <a:endCxn id="25" idx="1"/>
          </p:cNvCxnSpPr>
          <p:nvPr/>
        </p:nvCxnSpPr>
        <p:spPr>
          <a:xfrm rot="10800000" flipV="1">
            <a:off x="1029338" y="3089769"/>
            <a:ext cx="446318" cy="1395950"/>
          </a:xfrm>
          <a:prstGeom prst="bentConnector3">
            <a:avLst>
              <a:gd name="adj1" fmla="val 177424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angular"/>
          <p:cNvCxnSpPr>
            <a:stCxn id="51" idx="1"/>
            <a:endCxn id="28" idx="1"/>
          </p:cNvCxnSpPr>
          <p:nvPr/>
        </p:nvCxnSpPr>
        <p:spPr>
          <a:xfrm rot="10800000" flipV="1">
            <a:off x="1029338" y="3089768"/>
            <a:ext cx="446318" cy="2630887"/>
          </a:xfrm>
          <a:prstGeom prst="bentConnector3">
            <a:avLst>
              <a:gd name="adj1" fmla="val 177424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6" idx="2"/>
            <a:endCxn id="48" idx="0"/>
          </p:cNvCxnSpPr>
          <p:nvPr/>
        </p:nvCxnSpPr>
        <p:spPr>
          <a:xfrm rot="16200000" flipH="1">
            <a:off x="4775812" y="1369510"/>
            <a:ext cx="778816" cy="1902100"/>
          </a:xfrm>
          <a:prstGeom prst="bentConnector3">
            <a:avLst>
              <a:gd name="adj1" fmla="val 50679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6" grpId="0" animBg="1"/>
      <p:bldP spid="25" grpId="0" animBg="1"/>
      <p:bldP spid="28" grpId="0" animBg="1"/>
      <p:bldP spid="41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Rectángulo"/>
          <p:cNvSpPr/>
          <p:nvPr/>
        </p:nvSpPr>
        <p:spPr>
          <a:xfrm>
            <a:off x="323850" y="476250"/>
            <a:ext cx="8064500" cy="492443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Masa Coparticipable</a:t>
            </a:r>
            <a:endParaRPr lang="es-AR" sz="2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16 Grupo"/>
          <p:cNvGrpSpPr/>
          <p:nvPr/>
        </p:nvGrpSpPr>
        <p:grpSpPr>
          <a:xfrm>
            <a:off x="386535" y="1431337"/>
            <a:ext cx="7920880" cy="323165"/>
            <a:chOff x="386535" y="1431337"/>
            <a:chExt cx="7920880" cy="323165"/>
          </a:xfrm>
        </p:grpSpPr>
        <p:grpSp>
          <p:nvGrpSpPr>
            <p:cNvPr id="2" name="41 Grupo"/>
            <p:cNvGrpSpPr/>
            <p:nvPr/>
          </p:nvGrpSpPr>
          <p:grpSpPr>
            <a:xfrm>
              <a:off x="386535" y="1454442"/>
              <a:ext cx="450050" cy="276954"/>
              <a:chOff x="1151620" y="2753925"/>
              <a:chExt cx="540059" cy="360040"/>
            </a:xfrm>
          </p:grpSpPr>
          <p:sp>
            <p:nvSpPr>
              <p:cNvPr id="40" name="39 Flecha izquierda"/>
              <p:cNvSpPr/>
              <p:nvPr/>
            </p:nvSpPr>
            <p:spPr>
              <a:xfrm rot="10800000">
                <a:off x="1151620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41" name="40 Flecha izquierda"/>
              <p:cNvSpPr/>
              <p:nvPr/>
            </p:nvSpPr>
            <p:spPr>
              <a:xfrm rot="10800000">
                <a:off x="1331639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p:sp>
          <p:nvSpPr>
            <p:cNvPr id="43" name="42 Rectángulo"/>
            <p:cNvSpPr/>
            <p:nvPr/>
          </p:nvSpPr>
          <p:spPr>
            <a:xfrm>
              <a:off x="926595" y="1431337"/>
              <a:ext cx="738082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/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Ley N° 23.548 (Coparticipación Federal de Impuestos) y sus modificatorias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386535" y="2160574"/>
            <a:ext cx="7920880" cy="323165"/>
            <a:chOff x="386535" y="2209074"/>
            <a:chExt cx="7920880" cy="323165"/>
          </a:xfrm>
        </p:grpSpPr>
        <p:grpSp>
          <p:nvGrpSpPr>
            <p:cNvPr id="3" name="43 Grupo"/>
            <p:cNvGrpSpPr/>
            <p:nvPr/>
          </p:nvGrpSpPr>
          <p:grpSpPr>
            <a:xfrm>
              <a:off x="386535" y="2232179"/>
              <a:ext cx="450050" cy="276954"/>
              <a:chOff x="1151620" y="2753925"/>
              <a:chExt cx="540059" cy="360040"/>
            </a:xfrm>
          </p:grpSpPr>
          <p:sp>
            <p:nvSpPr>
              <p:cNvPr id="45" name="44 Flecha izquierda"/>
              <p:cNvSpPr/>
              <p:nvPr/>
            </p:nvSpPr>
            <p:spPr>
              <a:xfrm rot="10800000">
                <a:off x="1151620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46" name="45 Flecha izquierda"/>
              <p:cNvSpPr/>
              <p:nvPr/>
            </p:nvSpPr>
            <p:spPr>
              <a:xfrm rot="10800000">
                <a:off x="1331639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p:sp>
          <p:nvSpPr>
            <p:cNvPr id="47" name="46 Rectángulo"/>
            <p:cNvSpPr/>
            <p:nvPr/>
          </p:nvSpPr>
          <p:spPr>
            <a:xfrm>
              <a:off x="926595" y="2209074"/>
              <a:ext cx="738082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/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Impuesto sobre los Ingresos Brutos</a:t>
              </a:r>
            </a:p>
          </p:txBody>
        </p:sp>
      </p:grpSp>
      <p:grpSp>
        <p:nvGrpSpPr>
          <p:cNvPr id="19" name="18 Grupo"/>
          <p:cNvGrpSpPr/>
          <p:nvPr/>
        </p:nvGrpSpPr>
        <p:grpSpPr>
          <a:xfrm>
            <a:off x="386535" y="2889811"/>
            <a:ext cx="7920880" cy="323165"/>
            <a:chOff x="386535" y="2889811"/>
            <a:chExt cx="7920880" cy="323165"/>
          </a:xfrm>
        </p:grpSpPr>
        <p:grpSp>
          <p:nvGrpSpPr>
            <p:cNvPr id="5" name="51 Grupo"/>
            <p:cNvGrpSpPr/>
            <p:nvPr/>
          </p:nvGrpSpPr>
          <p:grpSpPr>
            <a:xfrm>
              <a:off x="386535" y="2912916"/>
              <a:ext cx="450050" cy="276954"/>
              <a:chOff x="1151620" y="2753925"/>
              <a:chExt cx="540059" cy="360040"/>
            </a:xfrm>
          </p:grpSpPr>
          <p:sp>
            <p:nvSpPr>
              <p:cNvPr id="53" name="52 Flecha izquierda"/>
              <p:cNvSpPr/>
              <p:nvPr/>
            </p:nvSpPr>
            <p:spPr>
              <a:xfrm rot="10800000">
                <a:off x="1151620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54" name="53 Flecha izquierda"/>
              <p:cNvSpPr/>
              <p:nvPr/>
            </p:nvSpPr>
            <p:spPr>
              <a:xfrm rot="10800000">
                <a:off x="1331639" y="2753925"/>
                <a:ext cx="360040" cy="360040"/>
              </a:xfrm>
              <a:prstGeom prst="leftArrow">
                <a:avLst>
                  <a:gd name="adj1" fmla="val 50000"/>
                  <a:gd name="adj2" fmla="val 140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p:sp>
          <p:nvSpPr>
            <p:cNvPr id="55" name="54 Rectángulo"/>
            <p:cNvSpPr/>
            <p:nvPr/>
          </p:nvSpPr>
          <p:spPr>
            <a:xfrm>
              <a:off x="926595" y="2889811"/>
              <a:ext cx="738082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/>
              <a:r>
                <a:rPr lang="es-AR" sz="1500" b="1" dirty="0" smtClean="0">
                  <a:solidFill>
                    <a:schemeClr val="tx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Impuesto a los Sellos</a:t>
              </a:r>
              <a:endParaRPr lang="es-AR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Elipse"/>
          <p:cNvSpPr/>
          <p:nvPr/>
        </p:nvSpPr>
        <p:spPr>
          <a:xfrm>
            <a:off x="223090" y="2060848"/>
            <a:ext cx="2908750" cy="2808312"/>
          </a:xfrm>
          <a:prstGeom prst="ellipse">
            <a:avLst/>
          </a:prstGeom>
          <a:solidFill>
            <a:srgbClr val="204D84"/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>
              <a:rot lat="0" lon="0" rev="1200000"/>
            </a:lightRig>
          </a:scene3d>
          <a:sp3d prstMaterial="matte">
            <a:bevelT w="57150" h="3429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Coparticipación a Municipios</a:t>
            </a:r>
            <a:endParaRPr lang="es-A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Elipse"/>
          <p:cNvSpPr/>
          <p:nvPr/>
        </p:nvSpPr>
        <p:spPr>
          <a:xfrm>
            <a:off x="3671900" y="734224"/>
            <a:ext cx="1152128" cy="115212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15,5 </a:t>
            </a:r>
            <a:r>
              <a:rPr lang="es-A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%</a:t>
            </a:r>
          </a:p>
        </p:txBody>
      </p:sp>
      <p:sp>
        <p:nvSpPr>
          <p:cNvPr id="24" name="23 Rectángulo"/>
          <p:cNvSpPr/>
          <p:nvPr/>
        </p:nvSpPr>
        <p:spPr>
          <a:xfrm>
            <a:off x="4931668" y="1048678"/>
            <a:ext cx="39608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s-AR" sz="1400" b="1" dirty="0" smtClean="0">
                <a:latin typeface="Arial" pitchFamily="34" charset="0"/>
                <a:cs typeface="Arial" pitchFamily="34" charset="0"/>
              </a:rPr>
              <a:t>Ley N° 23.548 (Coparticipación Federal de Impuestos) y sus modificatorias</a:t>
            </a:r>
            <a:endParaRPr lang="es-A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Abrir llave"/>
          <p:cNvSpPr/>
          <p:nvPr/>
        </p:nvSpPr>
        <p:spPr>
          <a:xfrm>
            <a:off x="3492500" y="692150"/>
            <a:ext cx="143396" cy="5545162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29" name="28 Rectángulo"/>
          <p:cNvSpPr>
            <a:spLocks noChangeArrowheads="1"/>
          </p:cNvSpPr>
          <p:nvPr/>
        </p:nvSpPr>
        <p:spPr bwMode="auto">
          <a:xfrm>
            <a:off x="4944244" y="3316640"/>
            <a:ext cx="37322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s-AR" sz="1400" b="1" dirty="0" smtClean="0">
                <a:latin typeface="Arial" pitchFamily="34" charset="0"/>
                <a:cs typeface="Arial" pitchFamily="34" charset="0"/>
              </a:rPr>
              <a:t>Impuesto a los Ingresos Brutos</a:t>
            </a:r>
            <a:endParaRPr lang="es-A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4932040" y="5425479"/>
            <a:ext cx="20762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s-AR" sz="1400" b="1" dirty="0" smtClean="0">
                <a:latin typeface="Arial" pitchFamily="34" charset="0"/>
                <a:cs typeface="Arial" pitchFamily="34" charset="0"/>
              </a:rPr>
              <a:t>Impuesto a los Sellos</a:t>
            </a:r>
            <a:endParaRPr lang="es-A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Elipse"/>
          <p:cNvSpPr/>
          <p:nvPr/>
        </p:nvSpPr>
        <p:spPr>
          <a:xfrm>
            <a:off x="3671900" y="2894464"/>
            <a:ext cx="1152128" cy="115212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15,5 </a:t>
            </a:r>
            <a:r>
              <a:rPr lang="es-A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%</a:t>
            </a:r>
          </a:p>
        </p:txBody>
      </p:sp>
      <p:sp>
        <p:nvSpPr>
          <p:cNvPr id="13" name="12 Elipse"/>
          <p:cNvSpPr/>
          <p:nvPr/>
        </p:nvSpPr>
        <p:spPr>
          <a:xfrm>
            <a:off x="3671900" y="5013176"/>
            <a:ext cx="1152128" cy="115212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15,5 </a:t>
            </a:r>
            <a:r>
              <a:rPr lang="es-A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animBg="1"/>
      <p:bldP spid="29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7 Marcador de contenido"/>
          <p:cNvGraphicFramePr>
            <a:graphicFrameLocks noGrp="1"/>
          </p:cNvGraphicFramePr>
          <p:nvPr>
            <p:ph idx="1"/>
          </p:nvPr>
        </p:nvGraphicFramePr>
        <p:xfrm>
          <a:off x="1352550" y="1577975"/>
          <a:ext cx="6438900" cy="3557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323850" y="476250"/>
            <a:ext cx="80645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de Coparticipación</a:t>
            </a:r>
            <a:endParaRPr lang="es-AR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7 Marcador de contenido"/>
          <p:cNvGraphicFramePr>
            <a:graphicFrameLocks noGrp="1"/>
          </p:cNvGraphicFramePr>
          <p:nvPr>
            <p:ph idx="1"/>
          </p:nvPr>
        </p:nvGraphicFramePr>
        <p:xfrm>
          <a:off x="1352550" y="1577975"/>
          <a:ext cx="6438900" cy="3557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323850" y="476250"/>
            <a:ext cx="80645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Distribución entre Municipios</a:t>
            </a:r>
            <a:endParaRPr lang="es-AR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9329" y="4293096"/>
            <a:ext cx="7185342" cy="18002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just" eaLnBrk="0" hangingPunct="0">
              <a:spcBef>
                <a:spcPct val="20000"/>
              </a:spcBef>
              <a:defRPr/>
            </a:pPr>
            <a:r>
              <a:rPr lang="es-AR" sz="1500" dirty="0" smtClean="0">
                <a:solidFill>
                  <a:srgbClr val="FFFFFF"/>
                </a:solidFill>
              </a:rPr>
              <a:t>Se distribuye:</a:t>
            </a:r>
          </a:p>
          <a:p>
            <a:pPr marL="87313" indent="-87313" algn="just" eaLnBrk="0" hangingPunct="0">
              <a:spcBef>
                <a:spcPct val="20000"/>
              </a:spcBef>
              <a:defRPr/>
            </a:pPr>
            <a:r>
              <a:rPr lang="es-AR" sz="1500" dirty="0" smtClean="0">
                <a:solidFill>
                  <a:srgbClr val="FFFFFF"/>
                </a:solidFill>
                <a:sym typeface="Wingdings 2"/>
              </a:rPr>
              <a:t> </a:t>
            </a:r>
            <a:r>
              <a:rPr lang="es-AR" sz="1500" dirty="0" smtClean="0">
                <a:solidFill>
                  <a:srgbClr val="FFFFFF"/>
                </a:solidFill>
              </a:rPr>
              <a:t>15% en partes iguales entre todos los municipios.</a:t>
            </a:r>
          </a:p>
          <a:p>
            <a:pPr marL="87313" indent="-87313" algn="just" eaLnBrk="0" hangingPunct="0">
              <a:spcBef>
                <a:spcPct val="20000"/>
              </a:spcBef>
              <a:defRPr/>
            </a:pPr>
            <a:r>
              <a:rPr lang="es-AR" sz="1500" dirty="0" smtClean="0">
                <a:solidFill>
                  <a:srgbClr val="FFFFFF"/>
                </a:solidFill>
                <a:sym typeface="Wingdings 2"/>
              </a:rPr>
              <a:t> </a:t>
            </a:r>
            <a:r>
              <a:rPr lang="es-AR" sz="1500" dirty="0" smtClean="0">
                <a:solidFill>
                  <a:srgbClr val="FFFFFF"/>
                </a:solidFill>
              </a:rPr>
              <a:t>25% en forma directamente proporcional a los recursos de rentas generales recaudados por cada municipio en el año calendario inmediato anterior. </a:t>
            </a:r>
            <a:endParaRPr lang="es-AR" sz="1500" dirty="0">
              <a:solidFill>
                <a:srgbClr val="FFFFFF"/>
              </a:solidFill>
            </a:endParaRPr>
          </a:p>
          <a:p>
            <a:pPr marL="87313" indent="-87313" algn="just" eaLnBrk="0" hangingPunct="0">
              <a:spcBef>
                <a:spcPct val="20000"/>
              </a:spcBef>
              <a:defRPr/>
            </a:pPr>
            <a:r>
              <a:rPr lang="es-AR" sz="1500" dirty="0" smtClean="0">
                <a:solidFill>
                  <a:srgbClr val="FFFFFF"/>
                </a:solidFill>
                <a:sym typeface="Wingdings 2"/>
              </a:rPr>
              <a:t> </a:t>
            </a:r>
            <a:r>
              <a:rPr lang="es-AR" sz="1500" dirty="0" smtClean="0">
                <a:solidFill>
                  <a:srgbClr val="FFFFFF"/>
                </a:solidFill>
              </a:rPr>
              <a:t>60% en proporción directa a la cantidad de empleados que cada municipio necesitaría teóricamente a efectos de prestar los servicios públicos que le son propios.</a:t>
            </a:r>
            <a:endParaRPr lang="es-AR" sz="1500" dirty="0">
              <a:solidFill>
                <a:srgbClr val="FFFFFF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105273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/>
              <a:t>Fondo de Participación</a:t>
            </a:r>
            <a:r>
              <a:rPr lang="es-AR" dirty="0" smtClean="0"/>
              <a:t> </a:t>
            </a:r>
            <a:r>
              <a:rPr lang="es-AR" b="1" dirty="0" smtClean="0"/>
              <a:t>Municipal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7 Marcador de contenido"/>
          <p:cNvGraphicFramePr>
            <a:graphicFrameLocks noGrp="1"/>
          </p:cNvGraphicFramePr>
          <p:nvPr>
            <p:ph idx="1"/>
          </p:nvPr>
        </p:nvGraphicFramePr>
        <p:xfrm>
          <a:off x="1352550" y="1577975"/>
          <a:ext cx="6438900" cy="3557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323850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Destino y distribución de fondos</a:t>
            </a:r>
            <a:endParaRPr lang="es-AR" sz="27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83568" y="4293096"/>
            <a:ext cx="7776864" cy="1872208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es-ES" sz="1600" dirty="0" smtClean="0"/>
              <a:t>Se crea en reconocimiento de los problemas que enfrentan los Municipios de  tercera categoría, por no contar con suficientes recursos genuinos para hacer frente a sus erogaciones.</a:t>
            </a:r>
          </a:p>
          <a:p>
            <a:pPr algn="just"/>
            <a:r>
              <a:rPr lang="es-AR" sz="1500" dirty="0" smtClean="0">
                <a:solidFill>
                  <a:srgbClr val="FFFFFF"/>
                </a:solidFill>
              </a:rPr>
              <a:t>Se asigna en partes iguales entre las Municipalidades de:  Isla del Cerrito; Fuerte Esperanza; Misión Nueva Pompeya; El </a:t>
            </a:r>
            <a:r>
              <a:rPr lang="es-AR" sz="1500" dirty="0" err="1" smtClean="0">
                <a:solidFill>
                  <a:srgbClr val="FFFFFF"/>
                </a:solidFill>
              </a:rPr>
              <a:t>Sauzalito</a:t>
            </a:r>
            <a:r>
              <a:rPr lang="es-AR" sz="1500" dirty="0" smtClean="0">
                <a:solidFill>
                  <a:srgbClr val="FFFFFF"/>
                </a:solidFill>
              </a:rPr>
              <a:t>; Miraflores; Villa Río Bermejito; Capitán Solari; Samuhú; </a:t>
            </a:r>
            <a:r>
              <a:rPr lang="es-AR" sz="1500" dirty="0" err="1" smtClean="0">
                <a:solidFill>
                  <a:srgbClr val="FFFFFF"/>
                </a:solidFill>
              </a:rPr>
              <a:t>Gancedo</a:t>
            </a:r>
            <a:r>
              <a:rPr lang="es-AR" sz="1500" dirty="0" smtClean="0">
                <a:solidFill>
                  <a:srgbClr val="FFFFFF"/>
                </a:solidFill>
              </a:rPr>
              <a:t> y  Las Palmas. </a:t>
            </a:r>
            <a:endParaRPr lang="es-AR" sz="1500" dirty="0" smtClean="0"/>
          </a:p>
        </p:txBody>
      </p:sp>
      <p:sp>
        <p:nvSpPr>
          <p:cNvPr id="9" name="8 CuadroTexto"/>
          <p:cNvSpPr txBox="1"/>
          <p:nvPr/>
        </p:nvSpPr>
        <p:spPr>
          <a:xfrm>
            <a:off x="395536" y="105273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/>
              <a:t>Fondo Solidario Municipal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23850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7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Referencias </a:t>
            </a:r>
            <a:r>
              <a:rPr lang="es-AR" sz="27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legales</a:t>
            </a:r>
            <a:endParaRPr lang="es-AR" sz="27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2 Marcador de contenido"/>
          <p:cNvSpPr txBox="1">
            <a:spLocks/>
          </p:cNvSpPr>
          <p:nvPr/>
        </p:nvSpPr>
        <p:spPr bwMode="auto">
          <a:xfrm>
            <a:off x="323528" y="1268760"/>
            <a:ext cx="727233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s-AR" sz="1600" b="1" dirty="0" smtClean="0">
                <a:latin typeface="Arial" pitchFamily="34" charset="0"/>
                <a:cs typeface="Arial" pitchFamily="34" charset="0"/>
              </a:rPr>
              <a:t> Distribución primaria y secundaria a Municipios</a:t>
            </a:r>
            <a:endParaRPr lang="es-AR" sz="1600" b="1" dirty="0">
              <a:latin typeface="Arial" pitchFamily="34" charset="0"/>
              <a:cs typeface="Arial" pitchFamily="34" charset="0"/>
            </a:endParaRP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s-AR" sz="1400" dirty="0">
                <a:latin typeface="Arial" pitchFamily="34" charset="0"/>
                <a:cs typeface="Arial" pitchFamily="34" charset="0"/>
              </a:rPr>
              <a:t>Ley N° </a:t>
            </a:r>
            <a:r>
              <a:rPr lang="es-ES" sz="1400" dirty="0" smtClean="0">
                <a:latin typeface="Arial" pitchFamily="34" charset="0"/>
                <a:cs typeface="Arial" pitchFamily="34" charset="0"/>
              </a:rPr>
              <a:t>3.188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s-ES" sz="1400" dirty="0" smtClean="0">
                <a:latin typeface="Arial" pitchFamily="34" charset="0"/>
                <a:cs typeface="Arial" pitchFamily="34" charset="0"/>
              </a:rPr>
              <a:t>Ley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N° </a:t>
            </a:r>
            <a:r>
              <a:rPr lang="es-ES" sz="1400" dirty="0" smtClean="0">
                <a:latin typeface="Arial" pitchFamily="34" charset="0"/>
                <a:cs typeface="Arial" pitchFamily="34" charset="0"/>
              </a:rPr>
              <a:t>3.741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es-AR" sz="14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es-AR" sz="14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es-AR" sz="14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es-AR" sz="14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es-AR" sz="1600" dirty="0">
              <a:latin typeface="Arial" pitchFamily="34" charset="0"/>
              <a:cs typeface="Arial" pitchFamily="34" charset="0"/>
            </a:endParaRPr>
          </a:p>
          <a:p>
            <a:pPr marL="1600200" lvl="3" indent="-228600" algn="just" eaLnBrk="0" hangingPunct="0">
              <a:spcBef>
                <a:spcPct val="20000"/>
              </a:spcBef>
              <a:buSzPct val="100000"/>
              <a:buFont typeface="Wingdings" pitchFamily="2" charset="2"/>
              <a:buChar char="q"/>
              <a:defRPr/>
            </a:pP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77825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Glosario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339725" y="1130300"/>
            <a:ext cx="8208963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algn="just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endParaRPr lang="es-AR" sz="1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spcBef>
                <a:spcPct val="20000"/>
              </a:spcBef>
              <a:buFont typeface="Arial" charset="0"/>
              <a:buNone/>
              <a:defRPr/>
            </a:pPr>
            <a:endParaRPr lang="es-AR" sz="1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77825" y="1341438"/>
            <a:ext cx="7921625" cy="554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  <a:defRPr/>
            </a:pPr>
            <a:r>
              <a:rPr lang="es-AR" sz="1600" b="1" dirty="0">
                <a:latin typeface="Arial" pitchFamily="34" charset="0"/>
                <a:cs typeface="Arial" pitchFamily="34" charset="0"/>
              </a:rPr>
              <a:t> Masa Coparticipable: 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Son aquellos recursos sujetos a distribución entre la Provincia y los Gobiernos Locales.</a:t>
            </a: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77825" y="2055813"/>
            <a:ext cx="7921625" cy="5857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  <a:defRPr/>
            </a:pPr>
            <a:r>
              <a:rPr lang="es-AR" sz="1600" b="1" dirty="0">
                <a:latin typeface="Arial" pitchFamily="34" charset="0"/>
                <a:cs typeface="Arial" pitchFamily="34" charset="0"/>
              </a:rPr>
              <a:t> Distribución Primaria: 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Indica la asignación de la Masa Coparticipable entre la Provincia y los Gobiernos Locales</a:t>
            </a:r>
            <a:r>
              <a:rPr lang="es-AR" sz="1600" b="1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77825" y="2803525"/>
            <a:ext cx="7921625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q"/>
              <a:defRPr/>
            </a:pPr>
            <a:r>
              <a:rPr lang="es-AR" sz="1600" b="1" dirty="0">
                <a:latin typeface="Arial" pitchFamily="34" charset="0"/>
                <a:cs typeface="Arial" pitchFamily="34" charset="0"/>
              </a:rPr>
              <a:t> Distribución Secundaria:</a:t>
            </a:r>
            <a:r>
              <a:rPr lang="es-AR" sz="1400" dirty="0">
                <a:latin typeface="Arial" pitchFamily="34" charset="0"/>
                <a:cs typeface="Arial" pitchFamily="34" charset="0"/>
              </a:rPr>
              <a:t> Determina la distribución de la Coparticipación Provincial entre los Gobiernos </a:t>
            </a:r>
            <a:r>
              <a:rPr lang="es-AR" sz="1400" dirty="0" smtClean="0">
                <a:latin typeface="Arial" pitchFamily="34" charset="0"/>
                <a:cs typeface="Arial" pitchFamily="34" charset="0"/>
              </a:rPr>
              <a:t>Locales.</a:t>
            </a:r>
            <a:endParaRPr lang="es-AR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302</Words>
  <Application>Microsoft Office PowerPoint</Application>
  <PresentationFormat>Presentación en pantalla (4:3)</PresentationFormat>
  <Paragraphs>58</Paragraphs>
  <Slides>9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MECON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miselli</dc:creator>
  <cp:lastModifiedBy>miselli</cp:lastModifiedBy>
  <cp:revision>133</cp:revision>
  <dcterms:created xsi:type="dcterms:W3CDTF">2012-03-05T18:35:26Z</dcterms:created>
  <dcterms:modified xsi:type="dcterms:W3CDTF">2019-02-13T18:33:34Z</dcterms:modified>
</cp:coreProperties>
</file>