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00" r:id="rId3"/>
    <p:sldId id="299" r:id="rId4"/>
    <p:sldId id="287" r:id="rId5"/>
    <p:sldId id="294" r:id="rId6"/>
    <p:sldId id="297" r:id="rId7"/>
    <p:sldId id="298" r:id="rId8"/>
    <p:sldId id="291" r:id="rId9"/>
    <p:sldId id="302" r:id="rId10"/>
  </p:sldIdLst>
  <p:sldSz cx="9144000" cy="6858000" type="screen4x3"/>
  <p:notesSz cx="6797675" cy="9926638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80D7"/>
    <a:srgbClr val="FFFFFF"/>
    <a:srgbClr val="1A9FD4"/>
    <a:srgbClr val="204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94265" autoAdjust="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20"/>
      <c:rotY val="0"/>
      <c:depthPercent val="13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27826637881102E-2"/>
          <c:w val="1"/>
          <c:h val="0.607316717061467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explosion val="40"/>
            <c:spPr>
              <a:effectLst>
                <a:outerShdw blurRad="40000" dist="23000" dir="5400000" rotWithShape="0">
                  <a:schemeClr val="accent4">
                    <a:lumMod val="60000"/>
                    <a:lumOff val="40000"/>
                    <a:alpha val="35000"/>
                  </a:schemeClr>
                </a:outerShdw>
              </a:effectLst>
            </c:spPr>
          </c:dPt>
          <c:dLbls>
            <c:dLbl>
              <c:idx val="0"/>
              <c:layout>
                <c:manualLayout>
                  <c:x val="0.11922735002769461"/>
                  <c:y val="-4.86323078731120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3642089010312003E-2"/>
                  <c:y val="1.837180128133929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802E-2"/>
                  <c:y val="-5.261868582216740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Fondo de Participación Municipal</c:v>
                </c:pt>
                <c:pt idx="1">
                  <c:v>Fondo Solidario Municipal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0.96880000000000266</c:v>
                </c:pt>
                <c:pt idx="1">
                  <c:v>3.1300000000000015E-2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r"/>
      <c:layout>
        <c:manualLayout>
          <c:xMode val="edge"/>
          <c:yMode val="edge"/>
          <c:x val="0"/>
          <c:y val="0.72101035447492134"/>
          <c:w val="0.9914267965025082"/>
          <c:h val="0.2789895850784309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20"/>
      <c:rotY val="0"/>
      <c:depthPercent val="13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27826637881102E-2"/>
          <c:w val="1"/>
          <c:h val="0.607316717061467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explosion val="40"/>
            <c:spPr>
              <a:effectLst>
                <a:outerShdw blurRad="40000" dist="23000" dir="5400000" rotWithShape="0">
                  <a:schemeClr val="accent4">
                    <a:lumMod val="60000"/>
                    <a:lumOff val="40000"/>
                    <a:alpha val="35000"/>
                  </a:schemeClr>
                </a:outerShdw>
              </a:effectLst>
            </c:spPr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11922735002769426"/>
                  <c:y val="-4.86323078731119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3642089010312003E-2"/>
                  <c:y val="1.837180128133928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1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/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Fondo de Participación Municipal</c:v>
                </c:pt>
                <c:pt idx="1">
                  <c:v>Fondo Solidario Municipal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0.96880000000000288</c:v>
                </c:pt>
                <c:pt idx="1">
                  <c:v>3.1300000000000015E-2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20"/>
      <c:rotY val="0"/>
      <c:depthPercent val="13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27826637881102E-2"/>
          <c:w val="1"/>
          <c:h val="0.607316717061467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explosion val="40"/>
            <c:spPr>
              <a:solidFill>
                <a:schemeClr val="bg1">
                  <a:lumMod val="75000"/>
                </a:schemeClr>
              </a:solidFill>
              <a:effectLst>
                <a:outerShdw blurRad="40000" dist="23000" dir="5400000" rotWithShape="0">
                  <a:schemeClr val="accent4">
                    <a:lumMod val="60000"/>
                    <a:lumOff val="40000"/>
                    <a:alpha val="35000"/>
                  </a:schemeClr>
                </a:outerShdw>
              </a:effectLst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1922735002769426"/>
                  <c:y val="-4.863230787311192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A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3642089010312003E-2"/>
                  <c:y val="1.837180128133929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1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Fondo de Participación Municipal</c:v>
                </c:pt>
                <c:pt idx="1">
                  <c:v>Fondo Solidario Municipal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0.9688000000000031</c:v>
                </c:pt>
                <c:pt idx="1">
                  <c:v>3.1300000000000015E-2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s-A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D0A8E-656D-4E2F-96BF-EC621C46C4C8}" type="datetimeFigureOut">
              <a:rPr lang="es-AR" smtClean="0"/>
              <a:pPr/>
              <a:t>13/2/2019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0F85C-A781-4131-9C11-A34CBAB1AE7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6312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82594E-8EB2-4028-B3D1-EBF02D47FF9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E16C16-CDE9-4AFF-BE74-DD4E8388EBC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1414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s-AR" dirty="0" smtClean="0"/>
              <a:t>Subtitulo</a:t>
            </a:r>
            <a:r>
              <a:rPr lang="es-AR" baseline="0" dirty="0" smtClean="0"/>
              <a:t> </a:t>
            </a:r>
            <a:endParaRPr lang="es-AR" dirty="0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EDB991-5B01-44B8-A378-9DFF9F0F3A72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E0763-C49A-4943-B9EA-45630C272D7E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C74526-DAEA-493A-98A8-008F81EAD043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132D43-2294-4A84-B412-029D53784BD1}" type="slidenum">
              <a:rPr lang="es-AR" smtClean="0"/>
              <a:pPr/>
              <a:t>8</a:t>
            </a:fld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176B2-7AE6-4F27-B929-4E3E25128A01}" type="slidenum">
              <a:rPr lang="es-AR" smtClean="0"/>
              <a:pPr/>
              <a:t>9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AC2E-0A49-4FE5-8E84-A200D277AB5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DD10-440E-4950-B653-600CD673D3C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4B64-19C7-4111-BCA4-317325CBD96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ADE8-3B53-4EFD-9D6C-0925515C4FD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EF32-72FC-4D2F-A943-05AAA87C9D8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F3F2-B804-47B7-858A-37E6687823E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004B-A972-49E5-AC43-09D2D112A458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90854-7542-4A60-B663-6B7DCC92EFB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5FAF-663F-4026-8D78-9C2D1081414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7CD9-3273-4682-9C16-5F676EDD9CA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E633-B75C-431C-89C9-584A691A3E6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5BF6-B530-4200-937A-111BDA9A6DE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F972-F5F3-44D2-AC8E-83A1AA7ECAA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0788-59FF-495D-8CE5-7E3374EB97E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262F-E03A-46E0-836D-87703026DFD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46D4-BC14-47F9-82D7-493F7D3403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ACD4-929E-4E2E-AFAD-5FF26BBB8AE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9E8E-64DF-48DA-B9EB-47A2E306E36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606C-076D-4B2E-8E18-7C290589CF2D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C08B-AACC-46D2-B5C2-4AEE147D50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1AF28-F060-4E1F-A770-9625F00E1F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080C-3467-4F91-BA8F-C7CC7D4C799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25E85-6DE8-4939-8426-7E06610784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F65BF-E89B-43FD-AF91-19435846EE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PROVINCIA </a:t>
            </a: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DEL CHACO</a:t>
            </a:r>
            <a:endParaRPr lang="es-AR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76" name="2 Subtítulo"/>
          <p:cNvSpPr txBox="1">
            <a:spLocks/>
          </p:cNvSpPr>
          <p:nvPr/>
        </p:nvSpPr>
        <p:spPr bwMode="auto">
          <a:xfrm>
            <a:off x="685800" y="3505200"/>
            <a:ext cx="78470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s-AR" sz="2200" dirty="0" smtClean="0"/>
              <a:t>Coparticipación Provincial de recursos </a:t>
            </a:r>
            <a:r>
              <a:rPr lang="es-AR" sz="2200" dirty="0"/>
              <a:t>a </a:t>
            </a:r>
            <a:r>
              <a:rPr lang="es-AR" sz="2200" dirty="0" smtClean="0"/>
              <a:t>Municipios</a:t>
            </a:r>
            <a:endParaRPr lang="es-AR" sz="2200" dirty="0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1146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Masa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029338" y="5420022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39085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Primaria</a:t>
            </a:r>
            <a:endParaRPr lang="es-AR" sz="1200" b="1" i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54886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Secundaria</a:t>
            </a:r>
            <a:endParaRPr lang="es-AR" sz="1200" b="1" i="1" dirty="0"/>
          </a:p>
        </p:txBody>
      </p:sp>
      <p:cxnSp>
        <p:nvCxnSpPr>
          <p:cNvPr id="46" name="45 Forma"/>
          <p:cNvCxnSpPr>
            <a:stCxn id="51" idx="1"/>
            <a:endCxn id="25" idx="1"/>
          </p:cNvCxnSpPr>
          <p:nvPr/>
        </p:nvCxnSpPr>
        <p:spPr>
          <a:xfrm rot="10800000" flipV="1">
            <a:off x="1029338" y="3089769"/>
            <a:ext cx="446318" cy="139595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51" idx="1"/>
            <a:endCxn id="28" idx="1"/>
          </p:cNvCxnSpPr>
          <p:nvPr/>
        </p:nvCxnSpPr>
        <p:spPr>
          <a:xfrm rot="10800000" flipV="1">
            <a:off x="1029338" y="3089768"/>
            <a:ext cx="446318" cy="2630887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28" grpId="0" animBg="1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23850" y="476250"/>
            <a:ext cx="8064500" cy="49244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386535" y="1431337"/>
            <a:ext cx="7920880" cy="323165"/>
            <a:chOff x="386535" y="1431337"/>
            <a:chExt cx="7920880" cy="323165"/>
          </a:xfrm>
        </p:grpSpPr>
        <p:grpSp>
          <p:nvGrpSpPr>
            <p:cNvPr id="2" name="41 Grupo"/>
            <p:cNvGrpSpPr/>
            <p:nvPr/>
          </p:nvGrpSpPr>
          <p:grpSpPr>
            <a:xfrm>
              <a:off x="386535" y="1454442"/>
              <a:ext cx="450050" cy="276954"/>
              <a:chOff x="1151620" y="2753925"/>
              <a:chExt cx="540059" cy="360040"/>
            </a:xfrm>
          </p:grpSpPr>
          <p:sp>
            <p:nvSpPr>
              <p:cNvPr id="40" name="39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41" name="40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43" name="42 Rectángulo"/>
            <p:cNvSpPr/>
            <p:nvPr/>
          </p:nvSpPr>
          <p:spPr>
            <a:xfrm>
              <a:off x="926595" y="1431337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Ley N° 23.548 (Coparticipación Federal de Impuestos) y sus modificatorias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86535" y="2160574"/>
            <a:ext cx="7920880" cy="323165"/>
            <a:chOff x="386535" y="2209074"/>
            <a:chExt cx="7920880" cy="323165"/>
          </a:xfrm>
        </p:grpSpPr>
        <p:grpSp>
          <p:nvGrpSpPr>
            <p:cNvPr id="3" name="43 Grupo"/>
            <p:cNvGrpSpPr/>
            <p:nvPr/>
          </p:nvGrpSpPr>
          <p:grpSpPr>
            <a:xfrm>
              <a:off x="386535" y="2232179"/>
              <a:ext cx="450050" cy="276954"/>
              <a:chOff x="1151620" y="2753925"/>
              <a:chExt cx="540059" cy="360040"/>
            </a:xfrm>
          </p:grpSpPr>
          <p:sp>
            <p:nvSpPr>
              <p:cNvPr id="45" name="44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46" name="45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47" name="46 Rectángulo"/>
            <p:cNvSpPr/>
            <p:nvPr/>
          </p:nvSpPr>
          <p:spPr>
            <a:xfrm>
              <a:off x="926595" y="2209074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sobre los Ingresos Brutos</a:t>
              </a: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386535" y="2889811"/>
            <a:ext cx="7920880" cy="323165"/>
            <a:chOff x="386535" y="2889811"/>
            <a:chExt cx="7920880" cy="323165"/>
          </a:xfrm>
        </p:grpSpPr>
        <p:grpSp>
          <p:nvGrpSpPr>
            <p:cNvPr id="5" name="51 Grupo"/>
            <p:cNvGrpSpPr/>
            <p:nvPr/>
          </p:nvGrpSpPr>
          <p:grpSpPr>
            <a:xfrm>
              <a:off x="386535" y="2912916"/>
              <a:ext cx="450050" cy="276954"/>
              <a:chOff x="1151620" y="2753925"/>
              <a:chExt cx="540059" cy="360040"/>
            </a:xfrm>
          </p:grpSpPr>
          <p:sp>
            <p:nvSpPr>
              <p:cNvPr id="53" name="52 Flecha izquierda"/>
              <p:cNvSpPr/>
              <p:nvPr/>
            </p:nvSpPr>
            <p:spPr>
              <a:xfrm rot="10800000">
                <a:off x="1151620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54" name="53 Flecha izquierda"/>
              <p:cNvSpPr/>
              <p:nvPr/>
            </p:nvSpPr>
            <p:spPr>
              <a:xfrm rot="10800000">
                <a:off x="1331639" y="2753925"/>
                <a:ext cx="360040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55" name="54 Rectángulo"/>
            <p:cNvSpPr/>
            <p:nvPr/>
          </p:nvSpPr>
          <p:spPr>
            <a:xfrm>
              <a:off x="926595" y="2889811"/>
              <a:ext cx="738082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Sellos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Elipse"/>
          <p:cNvSpPr/>
          <p:nvPr/>
        </p:nvSpPr>
        <p:spPr>
          <a:xfrm>
            <a:off x="223090" y="2060848"/>
            <a:ext cx="2908750" cy="2808312"/>
          </a:xfrm>
          <a:prstGeom prst="ellipse">
            <a:avLst/>
          </a:prstGeom>
          <a:solidFill>
            <a:srgbClr val="204D84"/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>
              <a:rot lat="0" lon="0" rev="1200000"/>
            </a:lightRig>
          </a:scene3d>
          <a:sp3d prstMaterial="matte">
            <a:bevelT w="57150" h="342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Coparticipación a Municipios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3671900" y="734224"/>
            <a:ext cx="1152128" cy="115212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15,5 </a:t>
            </a:r>
            <a:r>
              <a:rPr lang="es-A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4931668" y="1048678"/>
            <a:ext cx="3960812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Ley N° 23.548 (Coparticipación Federal de Impuestos) y sus modificatorias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Abrir llave"/>
          <p:cNvSpPr/>
          <p:nvPr/>
        </p:nvSpPr>
        <p:spPr>
          <a:xfrm>
            <a:off x="3492500" y="692150"/>
            <a:ext cx="143396" cy="5545162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29" name="28 Rectángulo"/>
          <p:cNvSpPr>
            <a:spLocks noChangeArrowheads="1"/>
          </p:cNvSpPr>
          <p:nvPr/>
        </p:nvSpPr>
        <p:spPr bwMode="auto">
          <a:xfrm>
            <a:off x="4944244" y="3316640"/>
            <a:ext cx="37322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Impuesto a los Ingresos Brutos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32040" y="5425479"/>
            <a:ext cx="2076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s-AR" sz="1400" b="1" dirty="0" smtClean="0">
                <a:latin typeface="Arial" pitchFamily="34" charset="0"/>
                <a:cs typeface="Arial" pitchFamily="34" charset="0"/>
              </a:rPr>
              <a:t>Impuesto a los Sellos</a:t>
            </a:r>
            <a:endParaRPr lang="es-A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3671900" y="2894464"/>
            <a:ext cx="1152128" cy="115212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15,5 </a:t>
            </a:r>
            <a:r>
              <a:rPr lang="es-A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12 Elipse"/>
          <p:cNvSpPr/>
          <p:nvPr/>
        </p:nvSpPr>
        <p:spPr>
          <a:xfrm>
            <a:off x="3671900" y="5013176"/>
            <a:ext cx="1152128" cy="115212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15,5 </a:t>
            </a:r>
            <a:r>
              <a:rPr lang="es-A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9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352550" y="1577975"/>
          <a:ext cx="6438900" cy="355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323850" y="476250"/>
            <a:ext cx="80645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de Coparticipación</a:t>
            </a:r>
            <a:endParaRPr lang="es-AR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352550" y="1577975"/>
          <a:ext cx="6438900" cy="355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323850" y="476250"/>
            <a:ext cx="80645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entre Municipios</a:t>
            </a:r>
            <a:endParaRPr lang="es-AR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9329" y="4293096"/>
            <a:ext cx="7185342" cy="1800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algn="just" eaLnBrk="0" hangingPunct="0">
              <a:spcBef>
                <a:spcPct val="20000"/>
              </a:spcBef>
              <a:defRPr/>
            </a:pPr>
            <a:r>
              <a:rPr lang="es-AR" sz="1500" dirty="0" smtClean="0">
                <a:solidFill>
                  <a:srgbClr val="FFFFFF"/>
                </a:solidFill>
              </a:rPr>
              <a:t>Se distribuye:</a:t>
            </a:r>
          </a:p>
          <a:p>
            <a:pPr marL="87313" indent="-87313" algn="just" eaLnBrk="0" hangingPunct="0">
              <a:spcBef>
                <a:spcPct val="20000"/>
              </a:spcBef>
              <a:defRPr/>
            </a:pPr>
            <a:r>
              <a:rPr lang="es-AR" sz="1500" dirty="0" smtClean="0">
                <a:solidFill>
                  <a:srgbClr val="FFFFFF"/>
                </a:solidFill>
                <a:sym typeface="Wingdings 2"/>
              </a:rPr>
              <a:t> </a:t>
            </a:r>
            <a:r>
              <a:rPr lang="es-AR" sz="1500" dirty="0" smtClean="0">
                <a:solidFill>
                  <a:srgbClr val="FFFFFF"/>
                </a:solidFill>
              </a:rPr>
              <a:t>15% en partes iguales entre todos los municipios.</a:t>
            </a:r>
          </a:p>
          <a:p>
            <a:pPr marL="87313" indent="-87313" algn="just" eaLnBrk="0" hangingPunct="0">
              <a:spcBef>
                <a:spcPct val="20000"/>
              </a:spcBef>
              <a:defRPr/>
            </a:pPr>
            <a:r>
              <a:rPr lang="es-AR" sz="1500" dirty="0" smtClean="0">
                <a:solidFill>
                  <a:srgbClr val="FFFFFF"/>
                </a:solidFill>
                <a:sym typeface="Wingdings 2"/>
              </a:rPr>
              <a:t> </a:t>
            </a:r>
            <a:r>
              <a:rPr lang="es-AR" sz="1500" dirty="0" smtClean="0">
                <a:solidFill>
                  <a:srgbClr val="FFFFFF"/>
                </a:solidFill>
              </a:rPr>
              <a:t>25% en forma directamente proporcional a los recursos de rentas generales recaudados por cada municipio en el año calendario inmediato anterior. </a:t>
            </a:r>
            <a:endParaRPr lang="es-AR" sz="1500" dirty="0">
              <a:solidFill>
                <a:srgbClr val="FFFFFF"/>
              </a:solidFill>
            </a:endParaRPr>
          </a:p>
          <a:p>
            <a:pPr marL="87313" indent="-87313" algn="just" eaLnBrk="0" hangingPunct="0">
              <a:spcBef>
                <a:spcPct val="20000"/>
              </a:spcBef>
              <a:defRPr/>
            </a:pPr>
            <a:r>
              <a:rPr lang="es-AR" sz="1500" dirty="0" smtClean="0">
                <a:solidFill>
                  <a:srgbClr val="FFFFFF"/>
                </a:solidFill>
                <a:sym typeface="Wingdings 2"/>
              </a:rPr>
              <a:t> </a:t>
            </a:r>
            <a:r>
              <a:rPr lang="es-AR" sz="1500" dirty="0" smtClean="0">
                <a:solidFill>
                  <a:srgbClr val="FFFFFF"/>
                </a:solidFill>
              </a:rPr>
              <a:t>60% en proporción directa a la cantidad de empleados que cada municipio necesitaría teóricamente a efectos de prestar los servicios públicos que le son propios.</a:t>
            </a:r>
            <a:endParaRPr lang="es-AR" sz="1500" dirty="0">
              <a:solidFill>
                <a:srgbClr val="FFFFFF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105273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Fondo de Participación</a:t>
            </a:r>
            <a:r>
              <a:rPr lang="es-AR" dirty="0" smtClean="0"/>
              <a:t> </a:t>
            </a:r>
            <a:r>
              <a:rPr lang="es-AR" b="1" dirty="0" smtClean="0"/>
              <a:t>Municipal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352550" y="1577975"/>
          <a:ext cx="6438900" cy="355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3568" y="4293096"/>
            <a:ext cx="7776864" cy="187220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es-ES" sz="1600" dirty="0" smtClean="0"/>
              <a:t>Se crea en reconocimiento de los problemas que enfrentan los Municipios de  tercera categoría, por no contar con suficientes recursos genuinos para hacer frente a sus erogaciones.</a:t>
            </a:r>
          </a:p>
          <a:p>
            <a:pPr algn="just"/>
            <a:r>
              <a:rPr lang="es-AR" sz="1500" dirty="0" smtClean="0">
                <a:solidFill>
                  <a:srgbClr val="FFFFFF"/>
                </a:solidFill>
              </a:rPr>
              <a:t>Se asigna en partes iguales entre las Municipalidades de:  Isla del Cerrito; Fuerte Esperanza; Misión Nueva Pompeya; El </a:t>
            </a:r>
            <a:r>
              <a:rPr lang="es-AR" sz="1500" dirty="0" err="1" smtClean="0">
                <a:solidFill>
                  <a:srgbClr val="FFFFFF"/>
                </a:solidFill>
              </a:rPr>
              <a:t>Sauzalito</a:t>
            </a:r>
            <a:r>
              <a:rPr lang="es-AR" sz="1500" dirty="0" smtClean="0">
                <a:solidFill>
                  <a:srgbClr val="FFFFFF"/>
                </a:solidFill>
              </a:rPr>
              <a:t>; Miraflores; Villa Río Bermejito; Capitán Solari; Samuhú; </a:t>
            </a:r>
            <a:r>
              <a:rPr lang="es-AR" sz="1500" dirty="0" err="1" smtClean="0">
                <a:solidFill>
                  <a:srgbClr val="FFFFFF"/>
                </a:solidFill>
              </a:rPr>
              <a:t>Gancedo</a:t>
            </a:r>
            <a:r>
              <a:rPr lang="es-AR" sz="1500" dirty="0" smtClean="0">
                <a:solidFill>
                  <a:srgbClr val="FFFFFF"/>
                </a:solidFill>
              </a:rPr>
              <a:t> y  Las Palmas. </a:t>
            </a:r>
            <a:endParaRPr lang="es-AR" sz="15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395536" y="105273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Fondo Solidario Municipal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7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</a:t>
            </a:r>
            <a:r>
              <a:rPr lang="es-AR" sz="27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legales</a:t>
            </a:r>
            <a:endParaRPr lang="es-AR" sz="27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 bwMode="auto">
          <a:xfrm>
            <a:off x="323528" y="1268760"/>
            <a:ext cx="727233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Distribución primaria y secundaria a Municipios</a:t>
            </a:r>
            <a:endParaRPr lang="es-AR" sz="1600" b="1" dirty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3.188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ES" sz="1400" dirty="0" smtClean="0">
                <a:latin typeface="Arial" pitchFamily="34" charset="0"/>
                <a:cs typeface="Arial" pitchFamily="34" charset="0"/>
              </a:rPr>
              <a:t>Ley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N° </a:t>
            </a:r>
            <a:r>
              <a:rPr lang="es-ES" sz="1400" dirty="0" smtClean="0">
                <a:latin typeface="Arial" pitchFamily="34" charset="0"/>
                <a:cs typeface="Arial" pitchFamily="34" charset="0"/>
              </a:rPr>
              <a:t>3.741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AR" sz="1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AR" sz="1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AR" sz="1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AR" sz="1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  <a:p>
            <a:pPr marL="1600200" lvl="3" indent="-228600" algn="just" eaLnBrk="0" hangingPunct="0">
              <a:spcBef>
                <a:spcPct val="20000"/>
              </a:spcBef>
              <a:buSzPct val="100000"/>
              <a:buFont typeface="Wingdings" pitchFamily="2" charset="2"/>
              <a:buChar char="q"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39725" y="1130300"/>
            <a:ext cx="82089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AR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AR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77825" y="1341438"/>
            <a:ext cx="7921625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 Masa Coparticipable: 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Son aquellos recursos sujetos a distribución entre la Provincia y los Gobiernos Locales.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77825" y="2055813"/>
            <a:ext cx="7921625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 Distribución Primaria: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Indica la asignación de la Masa Coparticipable entre la Provincia y los Gobiernos Locales</a:t>
            </a:r>
            <a:r>
              <a:rPr lang="es-AR" sz="16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77825" y="2803525"/>
            <a:ext cx="792162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  <a:defRPr/>
            </a:pPr>
            <a:r>
              <a:rPr lang="es-AR" sz="1600" b="1" dirty="0">
                <a:latin typeface="Arial" pitchFamily="34" charset="0"/>
                <a:cs typeface="Arial" pitchFamily="34" charset="0"/>
              </a:rPr>
              <a:t> Distribución Secundaria: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 Determina la distribución de la Coparticipación Provincial entre los Gobiernos </a:t>
            </a:r>
            <a:r>
              <a:rPr lang="es-AR" sz="1400" dirty="0" smtClean="0">
                <a:latin typeface="Arial" pitchFamily="34" charset="0"/>
                <a:cs typeface="Arial" pitchFamily="34" charset="0"/>
              </a:rPr>
              <a:t>Locales.</a:t>
            </a: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302</Words>
  <Application>Microsoft Office PowerPoint</Application>
  <PresentationFormat>Presentación en pantalla (4:3)</PresentationFormat>
  <Paragraphs>58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133</cp:revision>
  <dcterms:created xsi:type="dcterms:W3CDTF">2012-03-05T18:35:26Z</dcterms:created>
  <dcterms:modified xsi:type="dcterms:W3CDTF">2019-02-13T18:33:34Z</dcterms:modified>
</cp:coreProperties>
</file>