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99" r:id="rId3"/>
    <p:sldId id="290" r:id="rId4"/>
    <p:sldId id="291" r:id="rId5"/>
    <p:sldId id="258" r:id="rId6"/>
    <p:sldId id="294" r:id="rId7"/>
    <p:sldId id="289" r:id="rId8"/>
    <p:sldId id="297" r:id="rId9"/>
    <p:sldId id="295" r:id="rId10"/>
    <p:sldId id="296" r:id="rId11"/>
    <p:sldId id="272" r:id="rId12"/>
    <p:sldId id="300" r:id="rId13"/>
  </p:sldIdLst>
  <p:sldSz cx="9144000" cy="6858000" type="screen4x3"/>
  <p:notesSz cx="6797675" cy="9926638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fontenez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66"/>
    <a:srgbClr val="1A9FD4"/>
    <a:srgbClr val="204D84"/>
    <a:srgbClr val="3980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4660"/>
  </p:normalViewPr>
  <p:slideViewPr>
    <p:cSldViewPr>
      <p:cViewPr>
        <p:scale>
          <a:sx n="60" d="100"/>
          <a:sy n="60" d="100"/>
        </p:scale>
        <p:origin x="-1662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4842945792260906E-3"/>
          <c:y val="6.301725217389971E-2"/>
          <c:w val="0.96136672644838461"/>
          <c:h val="0.58354769736636858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Distribución Secundaria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0.11922735002769463"/>
                  <c:y val="-4.863230787311203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4.3642089010312003E-2"/>
                  <c:y val="1.8371801281339415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8172873635700799E-2"/>
                  <c:y val="-5.261868582216763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1616861710662957E-2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 w="137842">
                <a:noFill/>
              </a:ln>
            </c:spPr>
            <c:txPr>
              <a:bodyPr/>
              <a:lstStyle/>
              <a:p>
                <a:pPr>
                  <a:defRPr sz="1300" b="1">
                    <a:latin typeface="Arial" pitchFamily="34" charset="0"/>
                    <a:cs typeface="Arial" pitchFamily="34" charset="0"/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Hoja1!$A$2:$A$4</c:f>
              <c:strCache>
                <c:ptCount val="3"/>
                <c:pt idx="0">
                  <c:v>Municipios</c:v>
                </c:pt>
                <c:pt idx="1">
                  <c:v>Fondo de Desarrollo Municipal</c:v>
                </c:pt>
                <c:pt idx="2">
                  <c:v>Fondo de Emergencia Municipal</c:v>
                </c:pt>
              </c:strCache>
            </c:strRef>
          </c:cat>
          <c:val>
            <c:numRef>
              <c:f>Hoja1!$B$2:$B$4</c:f>
              <c:numCache>
                <c:formatCode>0.0%</c:formatCode>
                <c:ptCount val="3"/>
                <c:pt idx="0">
                  <c:v>0.95000000000000062</c:v>
                </c:pt>
                <c:pt idx="1">
                  <c:v>3.0000000000000061E-2</c:v>
                </c:pt>
                <c:pt idx="2">
                  <c:v>2.0000000000000042E-2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5382">
          <a:noFill/>
        </a:ln>
      </c:spPr>
    </c:plotArea>
    <c:legend>
      <c:legendPos val="tr"/>
      <c:layout>
        <c:manualLayout>
          <c:xMode val="edge"/>
          <c:yMode val="edge"/>
          <c:x val="1.4994861102935719E-2"/>
          <c:y val="0.64545228446671554"/>
          <c:w val="0.9677584793426246"/>
          <c:h val="0.14337336324579575"/>
        </c:manualLayout>
      </c:layout>
      <c:overlay val="0"/>
      <c:txPr>
        <a:bodyPr/>
        <a:lstStyle/>
        <a:p>
          <a:pPr>
            <a:defRPr sz="1400" b="0">
              <a:latin typeface="Arial" pitchFamily="34" charset="0"/>
              <a:cs typeface="Arial" pitchFamily="34" charset="0"/>
            </a:defRPr>
          </a:pPr>
          <a:endParaRPr lang="es-AR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9726"/>
      </a:pPr>
      <a:endParaRPr lang="es-A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4842945792260975E-3"/>
          <c:y val="6.301725217389971E-2"/>
          <c:w val="0.96136672644838461"/>
          <c:h val="0.58354769736636858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Distribución Secundaria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Lbls>
            <c:dLbl>
              <c:idx val="0"/>
              <c:layout>
                <c:manualLayout>
                  <c:x val="0.11922735002769452"/>
                  <c:y val="-4.863230787311203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2.8172873635700799E-2"/>
                  <c:y val="-5.261868582216753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1616861710662957E-2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 w="137842">
                <a:noFill/>
              </a:ln>
            </c:spPr>
            <c:txPr>
              <a:bodyPr/>
              <a:lstStyle/>
              <a:p>
                <a:pPr>
                  <a:defRPr sz="1300" b="1">
                    <a:latin typeface="Arial" pitchFamily="34" charset="0"/>
                    <a:cs typeface="Arial" pitchFamily="34" charset="0"/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Hoja1!$A$2:$A$4</c:f>
              <c:strCache>
                <c:ptCount val="3"/>
                <c:pt idx="0">
                  <c:v>Municipios</c:v>
                </c:pt>
                <c:pt idx="1">
                  <c:v>Fondo de Desarrollo Municipal</c:v>
                </c:pt>
                <c:pt idx="2">
                  <c:v>Fondo de Emergencia Municipal</c:v>
                </c:pt>
              </c:strCache>
            </c:strRef>
          </c:cat>
          <c:val>
            <c:numRef>
              <c:f>Hoja1!$B$2:$B$4</c:f>
              <c:numCache>
                <c:formatCode>0.0%</c:formatCode>
                <c:ptCount val="3"/>
                <c:pt idx="0">
                  <c:v>0.95000000000000062</c:v>
                </c:pt>
                <c:pt idx="1">
                  <c:v>3.0000000000000016E-2</c:v>
                </c:pt>
                <c:pt idx="2">
                  <c:v>2.0000000000000011E-2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5382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9726"/>
      </a:pPr>
      <a:endParaRPr lang="es-A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4842945792260975E-3"/>
          <c:y val="6.301725217389971E-2"/>
          <c:w val="0.96136672644838461"/>
          <c:h val="0.58354769736636858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Distribución Secundaria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2"/>
            <c:bubble3D val="0"/>
            <c:spPr>
              <a:solidFill>
                <a:prstClr val="white">
                  <a:lumMod val="85000"/>
                </a:prstClr>
              </a:solidFill>
            </c:spPr>
          </c:dPt>
          <c:dLbls>
            <c:dLbl>
              <c:idx val="0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2.8172873635700799E-2"/>
                  <c:y val="-5.261868582216753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1616861710662957E-2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 w="137842">
                <a:noFill/>
              </a:ln>
            </c:spPr>
            <c:txPr>
              <a:bodyPr/>
              <a:lstStyle/>
              <a:p>
                <a:pPr>
                  <a:defRPr sz="1300" b="1">
                    <a:latin typeface="Arial" pitchFamily="34" charset="0"/>
                    <a:cs typeface="Arial" pitchFamily="34" charset="0"/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Hoja1!$A$2:$A$4</c:f>
              <c:strCache>
                <c:ptCount val="3"/>
                <c:pt idx="0">
                  <c:v>Municipios</c:v>
                </c:pt>
                <c:pt idx="1">
                  <c:v>Fondo de Desarrollo Municipal</c:v>
                </c:pt>
                <c:pt idx="2">
                  <c:v>Fondo de Emergencia Municipal</c:v>
                </c:pt>
              </c:strCache>
            </c:strRef>
          </c:cat>
          <c:val>
            <c:numRef>
              <c:f>Hoja1!$B$2:$B$4</c:f>
              <c:numCache>
                <c:formatCode>0.0%</c:formatCode>
                <c:ptCount val="3"/>
                <c:pt idx="0">
                  <c:v>0.95000000000000062</c:v>
                </c:pt>
                <c:pt idx="1">
                  <c:v>3.0000000000000016E-2</c:v>
                </c:pt>
                <c:pt idx="2">
                  <c:v>2.0000000000000011E-2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5382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9726"/>
      </a:pPr>
      <a:endParaRPr lang="es-A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4842945792260975E-3"/>
          <c:y val="6.301725217389971E-2"/>
          <c:w val="0.96136672644838461"/>
          <c:h val="0.58354769736636858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Distribución Secundaria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prstClr val="white">
                  <a:lumMod val="85000"/>
                </a:prstClr>
              </a:solidFill>
            </c:spPr>
          </c:dPt>
          <c:dPt>
            <c:idx val="1"/>
            <c:bubble3D val="0"/>
            <c:spPr>
              <a:solidFill>
                <a:prstClr val="white">
                  <a:lumMod val="85000"/>
                </a:prstClr>
              </a:solidFill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>
                <c:manualLayout>
                  <c:x val="4.3642089010312003E-2"/>
                  <c:y val="1.8371801281339417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8172873635700799E-2"/>
                  <c:y val="-5.261868582216753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1616861710662957E-2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 w="137842">
                <a:noFill/>
              </a:ln>
            </c:spPr>
            <c:txPr>
              <a:bodyPr/>
              <a:lstStyle/>
              <a:p>
                <a:pPr>
                  <a:defRPr sz="1300" b="1">
                    <a:latin typeface="Arial" pitchFamily="34" charset="0"/>
                    <a:cs typeface="Arial" pitchFamily="34" charset="0"/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Hoja1!$A$2:$A$4</c:f>
              <c:strCache>
                <c:ptCount val="3"/>
                <c:pt idx="0">
                  <c:v>Municipios</c:v>
                </c:pt>
                <c:pt idx="1">
                  <c:v>Fondo de Desarrollo Municipal</c:v>
                </c:pt>
                <c:pt idx="2">
                  <c:v>Fondo de Emergencia Municipal</c:v>
                </c:pt>
              </c:strCache>
            </c:strRef>
          </c:cat>
          <c:val>
            <c:numRef>
              <c:f>Hoja1!$B$2:$B$4</c:f>
              <c:numCache>
                <c:formatCode>0.0%</c:formatCode>
                <c:ptCount val="3"/>
                <c:pt idx="0">
                  <c:v>0.95000000000000062</c:v>
                </c:pt>
                <c:pt idx="1">
                  <c:v>3.0000000000000016E-2</c:v>
                </c:pt>
                <c:pt idx="2">
                  <c:v>2.0000000000000011E-2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5382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9726"/>
      </a:pPr>
      <a:endParaRPr lang="es-A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A99E5FA-20C3-4EC6-AE35-07B072ABD5E0}" type="datetimeFigureOut">
              <a:rPr lang="es-AR"/>
              <a:pPr>
                <a:defRPr/>
              </a:pPr>
              <a:t>8/2/2019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AR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AR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BB2AB96-34E0-415E-9497-81A251D104B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331546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1536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E2E728F-C7A9-46DF-B91E-ABBCD8527527}" type="slidenum">
              <a:rPr lang="es-AR" smtClean="0"/>
              <a:pPr/>
              <a:t>1</a:t>
            </a:fld>
            <a:endParaRPr lang="es-A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2CA156-B6DE-4923-9581-E4D8F212519B}" type="slidenum">
              <a:rPr lang="es-AR" smtClean="0"/>
              <a:pPr/>
              <a:t>3</a:t>
            </a:fld>
            <a:endParaRPr lang="es-A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174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A5505A-AA11-47A9-BC54-AAC074ADB2AE}" type="slidenum">
              <a:rPr lang="es-AR" smtClean="0"/>
              <a:pPr/>
              <a:t>4</a:t>
            </a:fld>
            <a:endParaRPr lang="es-A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843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295246-BCFF-4E58-BBDE-86AD34E3FB24}" type="slidenum">
              <a:rPr lang="es-AR" smtClean="0"/>
              <a:pPr/>
              <a:t>8</a:t>
            </a:fld>
            <a:endParaRPr lang="es-A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194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D90700-164D-4E1A-9F97-3E96F3F9A596}" type="slidenum">
              <a:rPr lang="es-AR" smtClean="0"/>
              <a:pPr/>
              <a:t>11</a:t>
            </a:fld>
            <a:endParaRPr lang="es-A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74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48AA744-A101-4A7D-AE01-CB0663E07188}" type="slidenum">
              <a:rPr lang="es-AR" smtClean="0"/>
              <a:pPr/>
              <a:t>12</a:t>
            </a:fld>
            <a:endParaRPr lang="es-A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63316-F544-4B2F-84B7-C7326164CD1E}" type="datetimeFigureOut">
              <a:rPr lang="es-AR"/>
              <a:pPr>
                <a:defRPr/>
              </a:pPr>
              <a:t>8/2/2019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8100C-E794-4301-9C43-E0EC7FE0128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FF0FE-691E-40FE-A0B2-175A33E4CD5F}" type="datetimeFigureOut">
              <a:rPr lang="es-AR"/>
              <a:pPr>
                <a:defRPr/>
              </a:pPr>
              <a:t>8/2/2019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6762B-A5D8-4910-AF9F-9C6867F7C8B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3BDD6-B187-4B8B-B0BC-33E25DE50DB5}" type="datetimeFigureOut">
              <a:rPr lang="es-AR"/>
              <a:pPr>
                <a:defRPr/>
              </a:pPr>
              <a:t>8/2/2019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CA36D-AD15-4056-90AB-860CF6AD113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4 Marcador de contenido" descr="Sin títul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3333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4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EF6A4-1C27-407A-8487-7731BCCBCF0E}" type="datetimeFigureOut">
              <a:rPr lang="es-AR"/>
              <a:pPr>
                <a:defRPr/>
              </a:pPr>
              <a:t>8/2/2019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6621B-F4BA-4BD7-B842-A44D69D62372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D4EF6-C80E-4D5C-865A-48281A0A2B4B}" type="datetimeFigureOut">
              <a:rPr lang="es-AR"/>
              <a:pPr>
                <a:defRPr/>
              </a:pPr>
              <a:t>8/2/2019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DFE6A-BE1E-4469-BAEA-3EC2251C5FD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9B316-E892-4A5C-A7FE-BC2E2E82CC45}" type="datetimeFigureOut">
              <a:rPr lang="es-AR"/>
              <a:pPr>
                <a:defRPr/>
              </a:pPr>
              <a:t>8/2/2019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AE3AC-181F-490F-8553-6B9AC754C442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2FD7-6B5E-47CC-BE1C-2056998465D4}" type="datetimeFigureOut">
              <a:rPr lang="es-AR"/>
              <a:pPr>
                <a:defRPr/>
              </a:pPr>
              <a:t>8/2/2019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72E23-1BEA-4155-8A34-73CC5A3135F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CE0AC-5522-4D39-8AA0-3DEA2AC3A8CE}" type="datetimeFigureOut">
              <a:rPr lang="es-AR"/>
              <a:pPr>
                <a:defRPr/>
              </a:pPr>
              <a:t>8/2/2019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D30DA-DA86-4F9F-B013-EC708AB536D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49759-B71C-4E59-B880-CAAF096E5106}" type="datetimeFigureOut">
              <a:rPr lang="es-AR"/>
              <a:pPr>
                <a:defRPr/>
              </a:pPr>
              <a:t>8/2/2019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5E9FD-4A13-4393-B3E3-EF032582B12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3E511-C3FE-415C-A538-D6EE0CC539C3}" type="datetimeFigureOut">
              <a:rPr lang="es-AR"/>
              <a:pPr>
                <a:defRPr/>
              </a:pPr>
              <a:t>8/2/2019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3C98D-8080-46C2-B15F-8702AB36F64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2DFB1-D5C4-41C0-82C8-9C5432A245B9}" type="datetimeFigureOut">
              <a:rPr lang="es-AR"/>
              <a:pPr>
                <a:defRPr/>
              </a:pPr>
              <a:t>8/2/2019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796C2-31B7-4E5C-A6F6-0AEF70916D8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2C7715-783C-444B-AA65-A12350D4E80F}" type="datetimeFigureOut">
              <a:rPr lang="es-AR"/>
              <a:pPr>
                <a:defRPr/>
              </a:pPr>
              <a:t>8/2/2019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73A427B-DB61-4113-9AD8-A164B0B5950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6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7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1 Título"/>
          <p:cNvSpPr txBox="1">
            <a:spLocks/>
          </p:cNvSpPr>
          <p:nvPr/>
        </p:nvSpPr>
        <p:spPr bwMode="auto">
          <a:xfrm>
            <a:off x="611188" y="2695575"/>
            <a:ext cx="7848600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AR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PROVINCIA DE CATAMARCA</a:t>
            </a:r>
          </a:p>
        </p:txBody>
      </p:sp>
      <p:sp>
        <p:nvSpPr>
          <p:cNvPr id="3076" name="2 Subtítulo"/>
          <p:cNvSpPr txBox="1">
            <a:spLocks/>
          </p:cNvSpPr>
          <p:nvPr/>
        </p:nvSpPr>
        <p:spPr bwMode="auto">
          <a:xfrm>
            <a:off x="685800" y="3505200"/>
            <a:ext cx="784701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s-AR" sz="2200" dirty="0"/>
              <a:t>Coparticipación </a:t>
            </a:r>
            <a:r>
              <a:rPr lang="es-AR" sz="2200" dirty="0" smtClean="0"/>
              <a:t>Provincial de </a:t>
            </a:r>
            <a:r>
              <a:rPr lang="es-AR" sz="2200" dirty="0"/>
              <a:t>recursos a Municipios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4535488" y="5624005"/>
            <a:ext cx="3921313" cy="6309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s-AR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Dirección Nacional </a:t>
            </a:r>
            <a:r>
              <a:rPr lang="es-A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 Asuntos Provinciales</a:t>
            </a:r>
          </a:p>
          <a:p>
            <a:pPr algn="r">
              <a:spcBef>
                <a:spcPct val="50000"/>
              </a:spcBef>
              <a:defRPr/>
            </a:pPr>
            <a:r>
              <a:rPr lang="es-AR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Ministerio de </a:t>
            </a:r>
            <a:r>
              <a:rPr lang="es-A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Hacienda</a:t>
            </a:r>
            <a:endParaRPr lang="es-ES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7 Marcador de contenido"/>
          <p:cNvGraphicFramePr>
            <a:graphicFrameLocks noGrp="1"/>
          </p:cNvGraphicFramePr>
          <p:nvPr>
            <p:ph idx="1"/>
          </p:nvPr>
        </p:nvGraphicFramePr>
        <p:xfrm>
          <a:off x="552450" y="1512888"/>
          <a:ext cx="7967663" cy="5214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54666" y="1052513"/>
            <a:ext cx="3816350" cy="3381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3050" indent="-273050">
              <a:buFont typeface="Wingdings" pitchFamily="2" charset="2"/>
              <a:buChar char="q"/>
              <a:defRPr/>
            </a:pPr>
            <a:r>
              <a:rPr lang="es-AR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Fondo de </a:t>
            </a:r>
            <a:r>
              <a:rPr lang="es-AR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Emergencia</a:t>
            </a:r>
            <a:endParaRPr lang="es-AR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2 Marcador de contenido"/>
          <p:cNvSpPr txBox="1">
            <a:spLocks/>
          </p:cNvSpPr>
          <p:nvPr/>
        </p:nvSpPr>
        <p:spPr bwMode="auto">
          <a:xfrm>
            <a:off x="539552" y="5661248"/>
            <a:ext cx="8064896" cy="100811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72000" rIns="72000"/>
          <a:lstStyle/>
          <a:p>
            <a:pPr algn="just">
              <a:defRPr/>
            </a:pPr>
            <a:r>
              <a:rPr lang="es-AR" sz="1400" dirty="0">
                <a:latin typeface="Arial" pitchFamily="34" charset="0"/>
                <a:cs typeface="Arial" pitchFamily="34" charset="0"/>
              </a:rPr>
              <a:t>El </a:t>
            </a:r>
            <a:r>
              <a:rPr lang="es-AR" sz="1400" b="1" dirty="0">
                <a:latin typeface="Arial" pitchFamily="34" charset="0"/>
                <a:cs typeface="Arial" pitchFamily="34" charset="0"/>
              </a:rPr>
              <a:t>Fondo de Emergencia </a:t>
            </a:r>
            <a:r>
              <a:rPr lang="es-AR" sz="1400" dirty="0">
                <a:latin typeface="Arial" pitchFamily="34" charset="0"/>
                <a:cs typeface="Arial" pitchFamily="34" charset="0"/>
              </a:rPr>
              <a:t>está destinado a financiar situaciones de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emergencia (desastres naturales) </a:t>
            </a:r>
            <a:r>
              <a:rPr lang="es-AR" sz="1400" dirty="0">
                <a:latin typeface="Arial" pitchFamily="34" charset="0"/>
                <a:cs typeface="Arial" pitchFamily="34" charset="0"/>
              </a:rPr>
              <a:t>y desequilibrios financieros transitorios de los municipios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En este último caso, se les asigna el fondo a los Municipios que presenten una proporción de gastos en personal que represente el 70% (o porcentaje superior ) de la Coparticipación.</a:t>
            </a:r>
            <a:endParaRPr lang="es-AR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364794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Destino y distribución de Fondos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23850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7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Referencias legales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54666" y="1052513"/>
            <a:ext cx="8249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>
              <a:buFont typeface="Wingdings" pitchFamily="2" charset="2"/>
              <a:buChar char="q"/>
              <a:defRPr/>
            </a:pPr>
            <a:r>
              <a:rPr lang="es-ES_tradnl" sz="1600" b="1" dirty="0" smtClean="0">
                <a:latin typeface="Arial" pitchFamily="34" charset="0"/>
                <a:cs typeface="Arial" pitchFamily="34" charset="0"/>
              </a:rPr>
              <a:t>Coparticipación a Municipios, Distribución entre Municipios y Destino y distribución de fondos.</a:t>
            </a:r>
            <a:endParaRPr lang="es-ES_tradnl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95536" y="1566672"/>
            <a:ext cx="202972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s-AR" sz="1400" dirty="0">
                <a:latin typeface="Arial" pitchFamily="34" charset="0"/>
                <a:cs typeface="Arial" pitchFamily="34" charset="0"/>
              </a:rPr>
              <a:t>Ley N° 5.174</a:t>
            </a:r>
            <a:endParaRPr lang="es-AR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77825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Glosario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466799" y="1124843"/>
            <a:ext cx="79216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sz="1600" b="1" dirty="0"/>
              <a:t> Masa Coparticipable: </a:t>
            </a:r>
            <a:r>
              <a:rPr lang="es-ES" sz="1400" dirty="0"/>
              <a:t>Son aquellos recursos sujetos a distribución entre la Provincia y los Gobiernos Locales.</a:t>
            </a:r>
            <a:endParaRPr lang="es-AR" sz="1600" dirty="0"/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466799" y="1840012"/>
            <a:ext cx="79216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sz="1600" b="1" dirty="0"/>
              <a:t> Distribución Primaria: </a:t>
            </a:r>
            <a:r>
              <a:rPr lang="es-AR" sz="1400" dirty="0"/>
              <a:t>Indica la asignación de la Masa Coparticipable entre la Provincia y los Gobiernos Locales</a:t>
            </a:r>
            <a:r>
              <a:rPr lang="es-AR" sz="1600" b="1" dirty="0"/>
              <a:t>. </a:t>
            </a:r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466799" y="2586930"/>
            <a:ext cx="79216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sz="1600" b="1" dirty="0"/>
              <a:t> Distribución Secundaria:</a:t>
            </a:r>
            <a:r>
              <a:rPr lang="es-AR" sz="1400" dirty="0"/>
              <a:t> Determina la distribución de la Coparticipación Provincial entre los Gobiernos Locales.</a:t>
            </a:r>
            <a:endParaRPr lang="es-A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351146" y="476250"/>
            <a:ext cx="8064500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Esquema de Coparticipación Provincial</a:t>
            </a:r>
          </a:p>
        </p:txBody>
      </p:sp>
      <p:sp>
        <p:nvSpPr>
          <p:cNvPr id="20" name="19 Rectángulo redondeado"/>
          <p:cNvSpPr/>
          <p:nvPr/>
        </p:nvSpPr>
        <p:spPr>
          <a:xfrm>
            <a:off x="770802" y="4077073"/>
            <a:ext cx="7884368" cy="82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18 Rectángulo redondeado"/>
          <p:cNvSpPr/>
          <p:nvPr/>
        </p:nvSpPr>
        <p:spPr>
          <a:xfrm>
            <a:off x="770802" y="2605380"/>
            <a:ext cx="7884368" cy="936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5 Rectángulo redondeado"/>
          <p:cNvSpPr/>
          <p:nvPr/>
        </p:nvSpPr>
        <p:spPr>
          <a:xfrm>
            <a:off x="3209521" y="1196752"/>
            <a:ext cx="2009297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Masa </a:t>
            </a:r>
            <a:r>
              <a:rPr lang="es-AR" sz="1200" b="1" dirty="0">
                <a:latin typeface="Arial" pitchFamily="34" charset="0"/>
                <a:cs typeface="Arial" pitchFamily="34" charset="0"/>
              </a:rPr>
              <a:t>Coparticipable</a:t>
            </a:r>
          </a:p>
        </p:txBody>
      </p:sp>
      <p:sp>
        <p:nvSpPr>
          <p:cNvPr id="48" name="47 Rectángulo redondeado"/>
          <p:cNvSpPr/>
          <p:nvPr/>
        </p:nvSpPr>
        <p:spPr>
          <a:xfrm>
            <a:off x="5216170" y="2709968"/>
            <a:ext cx="1800200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200" b="1" dirty="0">
                <a:latin typeface="Arial" pitchFamily="34" charset="0"/>
                <a:cs typeface="Arial" pitchFamily="34" charset="0"/>
              </a:rPr>
              <a:t>Provincia</a:t>
            </a:r>
          </a:p>
        </p:txBody>
      </p:sp>
      <p:sp>
        <p:nvSpPr>
          <p:cNvPr id="51" name="50 Rectángulo redondeado"/>
          <p:cNvSpPr/>
          <p:nvPr/>
        </p:nvSpPr>
        <p:spPr>
          <a:xfrm>
            <a:off x="1475656" y="2722569"/>
            <a:ext cx="1872208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Municipios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25 Conector angular"/>
          <p:cNvCxnSpPr>
            <a:stCxn id="6" idx="2"/>
            <a:endCxn id="51" idx="0"/>
          </p:cNvCxnSpPr>
          <p:nvPr/>
        </p:nvCxnSpPr>
        <p:spPr>
          <a:xfrm rot="5400000">
            <a:off x="2917257" y="1425655"/>
            <a:ext cx="791417" cy="1802410"/>
          </a:xfrm>
          <a:prstGeom prst="bentConnector3">
            <a:avLst>
              <a:gd name="adj1" fmla="val 50000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Rectángulo redondeado"/>
          <p:cNvSpPr/>
          <p:nvPr/>
        </p:nvSpPr>
        <p:spPr>
          <a:xfrm>
            <a:off x="1029338" y="4185085"/>
            <a:ext cx="2952328" cy="60126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Distribución entre Municipios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1029338" y="5420022"/>
            <a:ext cx="2952328" cy="60126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Destino y distribución de fondos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7425034" y="2839085"/>
            <a:ext cx="125963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AR" sz="1200" b="1" i="1" dirty="0" smtClean="0"/>
              <a:t>Distribución Primaria</a:t>
            </a:r>
            <a:endParaRPr lang="es-AR" sz="1200" b="1" i="1" dirty="0"/>
          </a:p>
        </p:txBody>
      </p:sp>
      <p:sp>
        <p:nvSpPr>
          <p:cNvPr id="43" name="42 CuadroTexto"/>
          <p:cNvSpPr txBox="1"/>
          <p:nvPr/>
        </p:nvSpPr>
        <p:spPr>
          <a:xfrm>
            <a:off x="7425034" y="4254886"/>
            <a:ext cx="125963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AR" sz="1200" b="1" i="1" dirty="0" smtClean="0"/>
              <a:t>Distribución Secundaria</a:t>
            </a:r>
            <a:endParaRPr lang="es-AR" sz="1200" b="1" i="1" dirty="0"/>
          </a:p>
        </p:txBody>
      </p:sp>
      <p:cxnSp>
        <p:nvCxnSpPr>
          <p:cNvPr id="46" name="45 Forma"/>
          <p:cNvCxnSpPr>
            <a:stCxn id="51" idx="1"/>
            <a:endCxn id="25" idx="1"/>
          </p:cNvCxnSpPr>
          <p:nvPr/>
        </p:nvCxnSpPr>
        <p:spPr>
          <a:xfrm rot="10800000" flipV="1">
            <a:off x="1029338" y="3089769"/>
            <a:ext cx="446318" cy="1395950"/>
          </a:xfrm>
          <a:prstGeom prst="bentConnector3">
            <a:avLst>
              <a:gd name="adj1" fmla="val 177424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angular"/>
          <p:cNvCxnSpPr>
            <a:stCxn id="51" idx="1"/>
            <a:endCxn id="28" idx="1"/>
          </p:cNvCxnSpPr>
          <p:nvPr/>
        </p:nvCxnSpPr>
        <p:spPr>
          <a:xfrm rot="10800000" flipV="1">
            <a:off x="1029338" y="3089768"/>
            <a:ext cx="446318" cy="2630887"/>
          </a:xfrm>
          <a:prstGeom prst="bentConnector3">
            <a:avLst>
              <a:gd name="adj1" fmla="val 177424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angular"/>
          <p:cNvCxnSpPr>
            <a:stCxn id="6" idx="2"/>
            <a:endCxn id="48" idx="0"/>
          </p:cNvCxnSpPr>
          <p:nvPr/>
        </p:nvCxnSpPr>
        <p:spPr>
          <a:xfrm rot="16200000" flipH="1">
            <a:off x="4775812" y="1369510"/>
            <a:ext cx="778816" cy="1902100"/>
          </a:xfrm>
          <a:prstGeom prst="bentConnector3">
            <a:avLst>
              <a:gd name="adj1" fmla="val 50679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animBg="1"/>
      <p:bldP spid="6" grpId="0" animBg="1"/>
      <p:bldP spid="25" grpId="0" animBg="1"/>
      <p:bldP spid="28" grpId="0" animBg="1"/>
      <p:bldP spid="41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26 Grupo"/>
          <p:cNvGrpSpPr/>
          <p:nvPr/>
        </p:nvGrpSpPr>
        <p:grpSpPr>
          <a:xfrm>
            <a:off x="385763" y="1412776"/>
            <a:ext cx="7921625" cy="322262"/>
            <a:chOff x="385763" y="1530413"/>
            <a:chExt cx="7921625" cy="322262"/>
          </a:xfrm>
        </p:grpSpPr>
        <p:grpSp>
          <p:nvGrpSpPr>
            <p:cNvPr id="2" name="41 Grupo"/>
            <p:cNvGrpSpPr>
              <a:grpSpLocks/>
            </p:cNvGrpSpPr>
            <p:nvPr/>
          </p:nvGrpSpPr>
          <p:grpSpPr bwMode="auto">
            <a:xfrm>
              <a:off x="385763" y="1549400"/>
              <a:ext cx="450850" cy="277813"/>
              <a:chOff x="1151620" y="2753925"/>
              <a:chExt cx="540059" cy="360040"/>
            </a:xfrm>
          </p:grpSpPr>
          <p:sp>
            <p:nvSpPr>
              <p:cNvPr id="40" name="39 Flecha izquierda"/>
              <p:cNvSpPr/>
              <p:nvPr/>
            </p:nvSpPr>
            <p:spPr>
              <a:xfrm rot="10800000">
                <a:off x="1151620" y="2753925"/>
                <a:ext cx="359405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41" name="40 Flecha izquierda"/>
              <p:cNvSpPr/>
              <p:nvPr/>
            </p:nvSpPr>
            <p:spPr>
              <a:xfrm rot="10800000">
                <a:off x="1332273" y="2753925"/>
                <a:ext cx="359406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</p:grpSp>
        <p:sp>
          <p:nvSpPr>
            <p:cNvPr id="43" name="42 Rectángulo"/>
            <p:cNvSpPr/>
            <p:nvPr/>
          </p:nvSpPr>
          <p:spPr>
            <a:xfrm>
              <a:off x="927100" y="1530413"/>
              <a:ext cx="7380288" cy="322262"/>
            </a:xfrm>
            <a:prstGeom prst="rect">
              <a:avLst/>
            </a:prstGeom>
          </p:spPr>
          <p:txBody>
            <a:bodyPr anchor="ctr">
              <a:spAutoFit/>
            </a:bodyPr>
            <a:lstStyle/>
            <a:p>
              <a:pPr algn="just">
                <a:defRPr/>
              </a:pPr>
              <a:r>
                <a:rPr lang="es-AR" sz="15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Ley </a:t>
              </a:r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N° 23.548 </a:t>
              </a:r>
              <a:r>
                <a:rPr lang="es-AR" sz="15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(Coparticipación Federal de Impuestos</a:t>
              </a:r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) y sus modificatorias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8" name="27 Grupo"/>
          <p:cNvGrpSpPr/>
          <p:nvPr/>
        </p:nvGrpSpPr>
        <p:grpSpPr>
          <a:xfrm>
            <a:off x="385763" y="2094195"/>
            <a:ext cx="7921625" cy="323850"/>
            <a:chOff x="385763" y="2170298"/>
            <a:chExt cx="7921625" cy="323850"/>
          </a:xfrm>
        </p:grpSpPr>
        <p:grpSp>
          <p:nvGrpSpPr>
            <p:cNvPr id="3" name="43 Grupo"/>
            <p:cNvGrpSpPr>
              <a:grpSpLocks/>
            </p:cNvGrpSpPr>
            <p:nvPr/>
          </p:nvGrpSpPr>
          <p:grpSpPr bwMode="auto">
            <a:xfrm>
              <a:off x="385763" y="2197100"/>
              <a:ext cx="450850" cy="276225"/>
              <a:chOff x="1151620" y="2753925"/>
              <a:chExt cx="540059" cy="360040"/>
            </a:xfrm>
          </p:grpSpPr>
          <p:sp>
            <p:nvSpPr>
              <p:cNvPr id="45" name="44 Flecha izquierda"/>
              <p:cNvSpPr/>
              <p:nvPr/>
            </p:nvSpPr>
            <p:spPr>
              <a:xfrm rot="10800000">
                <a:off x="1151620" y="2753925"/>
                <a:ext cx="359405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46" name="45 Flecha izquierda"/>
              <p:cNvSpPr/>
              <p:nvPr/>
            </p:nvSpPr>
            <p:spPr>
              <a:xfrm rot="10800000">
                <a:off x="1332273" y="2753925"/>
                <a:ext cx="359406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</p:grpSp>
        <p:sp>
          <p:nvSpPr>
            <p:cNvPr id="47" name="46 Rectángulo"/>
            <p:cNvSpPr/>
            <p:nvPr/>
          </p:nvSpPr>
          <p:spPr>
            <a:xfrm>
              <a:off x="927100" y="2170298"/>
              <a:ext cx="7380288" cy="323850"/>
            </a:xfrm>
            <a:prstGeom prst="rect">
              <a:avLst/>
            </a:prstGeom>
          </p:spPr>
          <p:txBody>
            <a:bodyPr anchor="ctr">
              <a:spAutoFit/>
            </a:bodyPr>
            <a:lstStyle/>
            <a:p>
              <a:pPr algn="just">
                <a:defRPr/>
              </a:pPr>
              <a:r>
                <a:rPr lang="es-AR" sz="15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Impuesto sobre los Ingresos Brutos</a:t>
              </a:r>
            </a:p>
          </p:txBody>
        </p:sp>
      </p:grpSp>
      <p:grpSp>
        <p:nvGrpSpPr>
          <p:cNvPr id="30" name="29 Grupo"/>
          <p:cNvGrpSpPr/>
          <p:nvPr/>
        </p:nvGrpSpPr>
        <p:grpSpPr>
          <a:xfrm>
            <a:off x="385763" y="2777202"/>
            <a:ext cx="7921625" cy="323850"/>
            <a:chOff x="385763" y="2883725"/>
            <a:chExt cx="7921625" cy="323850"/>
          </a:xfrm>
        </p:grpSpPr>
        <p:grpSp>
          <p:nvGrpSpPr>
            <p:cNvPr id="4" name="47 Grupo"/>
            <p:cNvGrpSpPr>
              <a:grpSpLocks/>
            </p:cNvGrpSpPr>
            <p:nvPr/>
          </p:nvGrpSpPr>
          <p:grpSpPr bwMode="auto">
            <a:xfrm>
              <a:off x="385763" y="2908300"/>
              <a:ext cx="450850" cy="276225"/>
              <a:chOff x="1151620" y="2753925"/>
              <a:chExt cx="540059" cy="360040"/>
            </a:xfrm>
          </p:grpSpPr>
          <p:sp>
            <p:nvSpPr>
              <p:cNvPr id="49" name="48 Flecha izquierda"/>
              <p:cNvSpPr/>
              <p:nvPr/>
            </p:nvSpPr>
            <p:spPr>
              <a:xfrm rot="10800000">
                <a:off x="1151620" y="2753925"/>
                <a:ext cx="359405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50" name="49 Flecha izquierda"/>
              <p:cNvSpPr/>
              <p:nvPr/>
            </p:nvSpPr>
            <p:spPr>
              <a:xfrm rot="10800000">
                <a:off x="1332273" y="2753925"/>
                <a:ext cx="359406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</p:grpSp>
        <p:sp>
          <p:nvSpPr>
            <p:cNvPr id="51" name="50 Rectángulo"/>
            <p:cNvSpPr/>
            <p:nvPr/>
          </p:nvSpPr>
          <p:spPr>
            <a:xfrm>
              <a:off x="927100" y="2883725"/>
              <a:ext cx="7380288" cy="323850"/>
            </a:xfrm>
            <a:prstGeom prst="rect">
              <a:avLst/>
            </a:prstGeom>
          </p:spPr>
          <p:txBody>
            <a:bodyPr anchor="ctr">
              <a:spAutoFit/>
            </a:bodyPr>
            <a:lstStyle/>
            <a:p>
              <a:pPr algn="just">
                <a:defRPr/>
              </a:pPr>
              <a:r>
                <a:rPr lang="es-AR" sz="15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Impuesto Inmobiliario</a:t>
              </a:r>
            </a:p>
          </p:txBody>
        </p:sp>
      </p:grpSp>
      <p:grpSp>
        <p:nvGrpSpPr>
          <p:cNvPr id="31" name="30 Grupo"/>
          <p:cNvGrpSpPr/>
          <p:nvPr/>
        </p:nvGrpSpPr>
        <p:grpSpPr>
          <a:xfrm>
            <a:off x="385763" y="3460208"/>
            <a:ext cx="7921625" cy="322262"/>
            <a:chOff x="385763" y="3611563"/>
            <a:chExt cx="7921625" cy="322262"/>
          </a:xfrm>
        </p:grpSpPr>
        <p:grpSp>
          <p:nvGrpSpPr>
            <p:cNvPr id="5" name="51 Grupo"/>
            <p:cNvGrpSpPr>
              <a:grpSpLocks/>
            </p:cNvGrpSpPr>
            <p:nvPr/>
          </p:nvGrpSpPr>
          <p:grpSpPr bwMode="auto">
            <a:xfrm>
              <a:off x="385763" y="3627438"/>
              <a:ext cx="450850" cy="277812"/>
              <a:chOff x="1151620" y="2753925"/>
              <a:chExt cx="540059" cy="360040"/>
            </a:xfrm>
          </p:grpSpPr>
          <p:sp>
            <p:nvSpPr>
              <p:cNvPr id="53" name="52 Flecha izquierda"/>
              <p:cNvSpPr/>
              <p:nvPr/>
            </p:nvSpPr>
            <p:spPr>
              <a:xfrm rot="10800000">
                <a:off x="1151620" y="2753925"/>
                <a:ext cx="359405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54" name="53 Flecha izquierda"/>
              <p:cNvSpPr/>
              <p:nvPr/>
            </p:nvSpPr>
            <p:spPr>
              <a:xfrm rot="10800000">
                <a:off x="1332273" y="2753925"/>
                <a:ext cx="359406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</p:grpSp>
        <p:sp>
          <p:nvSpPr>
            <p:cNvPr id="63" name="62 Rectángulo"/>
            <p:cNvSpPr/>
            <p:nvPr/>
          </p:nvSpPr>
          <p:spPr>
            <a:xfrm>
              <a:off x="927100" y="3611563"/>
              <a:ext cx="7380288" cy="322262"/>
            </a:xfrm>
            <a:prstGeom prst="rect">
              <a:avLst/>
            </a:prstGeom>
          </p:spPr>
          <p:txBody>
            <a:bodyPr anchor="ctr">
              <a:spAutoFit/>
            </a:bodyPr>
            <a:lstStyle/>
            <a:p>
              <a:pPr algn="just">
                <a:defRPr/>
              </a:pPr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Impuesto a los Sellos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2" name="31 Grupo"/>
          <p:cNvGrpSpPr/>
          <p:nvPr/>
        </p:nvGrpSpPr>
        <p:grpSpPr>
          <a:xfrm>
            <a:off x="395288" y="4141626"/>
            <a:ext cx="7921625" cy="322262"/>
            <a:chOff x="395288" y="4259263"/>
            <a:chExt cx="7921625" cy="322262"/>
          </a:xfrm>
        </p:grpSpPr>
        <p:grpSp>
          <p:nvGrpSpPr>
            <p:cNvPr id="6" name="51 Grupo"/>
            <p:cNvGrpSpPr>
              <a:grpSpLocks/>
            </p:cNvGrpSpPr>
            <p:nvPr/>
          </p:nvGrpSpPr>
          <p:grpSpPr bwMode="auto">
            <a:xfrm>
              <a:off x="395288" y="4275138"/>
              <a:ext cx="450850" cy="277812"/>
              <a:chOff x="1151620" y="2753925"/>
              <a:chExt cx="540059" cy="360040"/>
            </a:xfrm>
          </p:grpSpPr>
          <p:sp>
            <p:nvSpPr>
              <p:cNvPr id="23" name="22 Flecha izquierda"/>
              <p:cNvSpPr/>
              <p:nvPr/>
            </p:nvSpPr>
            <p:spPr>
              <a:xfrm rot="10800000">
                <a:off x="1151620" y="2753925"/>
                <a:ext cx="359405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24" name="23 Flecha izquierda"/>
              <p:cNvSpPr/>
              <p:nvPr/>
            </p:nvSpPr>
            <p:spPr>
              <a:xfrm rot="10800000">
                <a:off x="1332273" y="2753925"/>
                <a:ext cx="359406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</p:grpSp>
        <p:sp>
          <p:nvSpPr>
            <p:cNvPr id="25" name="24 Rectángulo"/>
            <p:cNvSpPr/>
            <p:nvPr/>
          </p:nvSpPr>
          <p:spPr>
            <a:xfrm>
              <a:off x="936625" y="4259263"/>
              <a:ext cx="7380288" cy="322262"/>
            </a:xfrm>
            <a:prstGeom prst="rect">
              <a:avLst/>
            </a:prstGeom>
          </p:spPr>
          <p:txBody>
            <a:bodyPr anchor="ctr">
              <a:spAutoFit/>
            </a:bodyPr>
            <a:lstStyle/>
            <a:p>
              <a:pPr algn="just">
                <a:defRPr/>
              </a:pPr>
              <a:r>
                <a:rPr lang="es-AR" sz="15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Impuesto a los Automotores</a:t>
              </a:r>
            </a:p>
          </p:txBody>
        </p:sp>
      </p:grpSp>
      <p:cxnSp>
        <p:nvCxnSpPr>
          <p:cNvPr id="33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Rectángulo"/>
          <p:cNvSpPr/>
          <p:nvPr/>
        </p:nvSpPr>
        <p:spPr>
          <a:xfrm>
            <a:off x="364794" y="476250"/>
            <a:ext cx="8064500" cy="49212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Masa Coparticipable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5" name="34 Grupo"/>
          <p:cNvGrpSpPr/>
          <p:nvPr/>
        </p:nvGrpSpPr>
        <p:grpSpPr>
          <a:xfrm>
            <a:off x="395536" y="4797152"/>
            <a:ext cx="7921625" cy="322262"/>
            <a:chOff x="395288" y="4259263"/>
            <a:chExt cx="7921625" cy="322262"/>
          </a:xfrm>
        </p:grpSpPr>
        <p:grpSp>
          <p:nvGrpSpPr>
            <p:cNvPr id="36" name="51 Grupo"/>
            <p:cNvGrpSpPr>
              <a:grpSpLocks/>
            </p:cNvGrpSpPr>
            <p:nvPr/>
          </p:nvGrpSpPr>
          <p:grpSpPr bwMode="auto">
            <a:xfrm>
              <a:off x="395288" y="4275138"/>
              <a:ext cx="450850" cy="277812"/>
              <a:chOff x="1151620" y="2753925"/>
              <a:chExt cx="540059" cy="360040"/>
            </a:xfrm>
          </p:grpSpPr>
          <p:sp>
            <p:nvSpPr>
              <p:cNvPr id="38" name="37 Flecha izquierda"/>
              <p:cNvSpPr/>
              <p:nvPr/>
            </p:nvSpPr>
            <p:spPr>
              <a:xfrm rot="10800000">
                <a:off x="1151620" y="2753925"/>
                <a:ext cx="359405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39" name="38 Flecha izquierda"/>
              <p:cNvSpPr/>
              <p:nvPr/>
            </p:nvSpPr>
            <p:spPr>
              <a:xfrm rot="10800000">
                <a:off x="1332273" y="2753925"/>
                <a:ext cx="359406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</p:grpSp>
        <p:sp>
          <p:nvSpPr>
            <p:cNvPr id="37" name="36 Rectángulo"/>
            <p:cNvSpPr/>
            <p:nvPr/>
          </p:nvSpPr>
          <p:spPr>
            <a:xfrm>
              <a:off x="936625" y="4259263"/>
              <a:ext cx="7380288" cy="322262"/>
            </a:xfrm>
            <a:prstGeom prst="rect">
              <a:avLst/>
            </a:prstGeom>
          </p:spPr>
          <p:txBody>
            <a:bodyPr anchor="ctr">
              <a:spAutoFit/>
            </a:bodyPr>
            <a:lstStyle/>
            <a:p>
              <a:pPr algn="just">
                <a:defRPr/>
              </a:pPr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Regalías mineras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Abrir llave"/>
          <p:cNvSpPr/>
          <p:nvPr/>
        </p:nvSpPr>
        <p:spPr>
          <a:xfrm>
            <a:off x="3190200" y="548680"/>
            <a:ext cx="143396" cy="5904508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572000" y="692696"/>
            <a:ext cx="432085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es-AR" sz="1700" b="1" dirty="0" smtClean="0">
                <a:latin typeface="Arial" pitchFamily="34" charset="0"/>
                <a:cs typeface="Arial" pitchFamily="34" charset="0"/>
              </a:rPr>
              <a:t>Ley N° </a:t>
            </a:r>
            <a:r>
              <a:rPr lang="es-AR" sz="1700" b="1" dirty="0">
                <a:latin typeface="Arial" pitchFamily="34" charset="0"/>
                <a:cs typeface="Arial" pitchFamily="34" charset="0"/>
              </a:rPr>
              <a:t>23.548 (Coparticipación Federal de Impuestos) y </a:t>
            </a:r>
            <a:r>
              <a:rPr lang="es-AR" sz="1700" b="1" dirty="0" smtClean="0">
                <a:latin typeface="Arial" pitchFamily="34" charset="0"/>
                <a:cs typeface="Arial" pitchFamily="34" charset="0"/>
              </a:rPr>
              <a:t>sus modificatorias</a:t>
            </a:r>
            <a:endParaRPr lang="es-AR" sz="1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4572000" y="1844824"/>
            <a:ext cx="412003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 typeface="Arial" pitchFamily="34" charset="0"/>
              <a:buChar char="•"/>
              <a:defRPr/>
            </a:pPr>
            <a:r>
              <a:rPr lang="es-AR" sz="1700" b="1" dirty="0">
                <a:latin typeface="Arial" pitchFamily="34" charset="0"/>
                <a:cs typeface="Arial" pitchFamily="34" charset="0"/>
              </a:rPr>
              <a:t>Impuestos </a:t>
            </a:r>
            <a:r>
              <a:rPr lang="es-AR" sz="1700" b="1" dirty="0" smtClean="0">
                <a:latin typeface="Arial" pitchFamily="34" charset="0"/>
                <a:cs typeface="Arial" pitchFamily="34" charset="0"/>
              </a:rPr>
              <a:t>sobre </a:t>
            </a:r>
            <a:r>
              <a:rPr lang="es-AR" sz="1700" b="1" dirty="0">
                <a:latin typeface="Arial" pitchFamily="34" charset="0"/>
                <a:cs typeface="Arial" pitchFamily="34" charset="0"/>
              </a:rPr>
              <a:t>los Ingresos Brutos</a:t>
            </a:r>
          </a:p>
        </p:txBody>
      </p:sp>
      <p:sp>
        <p:nvSpPr>
          <p:cNvPr id="32" name="31 Rectángulo"/>
          <p:cNvSpPr/>
          <p:nvPr/>
        </p:nvSpPr>
        <p:spPr>
          <a:xfrm>
            <a:off x="4572000" y="2852936"/>
            <a:ext cx="252986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 typeface="Arial" pitchFamily="34" charset="0"/>
              <a:buChar char="•"/>
              <a:defRPr/>
            </a:pPr>
            <a:r>
              <a:rPr lang="es-AR" sz="1700" b="1" dirty="0">
                <a:latin typeface="Arial" pitchFamily="34" charset="0"/>
                <a:cs typeface="Arial" pitchFamily="34" charset="0"/>
              </a:rPr>
              <a:t>Impuesto Inmobiliario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4572000" y="3861048"/>
            <a:ext cx="2496197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 typeface="Arial" pitchFamily="34" charset="0"/>
              <a:buChar char="•"/>
              <a:defRPr/>
            </a:pPr>
            <a:r>
              <a:rPr lang="es-AR" sz="1700" b="1" dirty="0">
                <a:latin typeface="Arial" pitchFamily="34" charset="0"/>
                <a:cs typeface="Arial" pitchFamily="34" charset="0"/>
              </a:rPr>
              <a:t>Impuesto a los Sellos</a:t>
            </a:r>
          </a:p>
        </p:txBody>
      </p:sp>
      <p:sp>
        <p:nvSpPr>
          <p:cNvPr id="11" name="10 Elipse"/>
          <p:cNvSpPr/>
          <p:nvPr/>
        </p:nvSpPr>
        <p:spPr>
          <a:xfrm>
            <a:off x="3491880" y="3573016"/>
            <a:ext cx="936104" cy="936104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25%</a:t>
            </a:r>
            <a:endParaRPr lang="es-A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4572000" y="4869160"/>
            <a:ext cx="3199851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 typeface="Arial" pitchFamily="34" charset="0"/>
              <a:buChar char="•"/>
              <a:defRPr/>
            </a:pPr>
            <a:r>
              <a:rPr lang="es-AR" sz="1700" b="1" dirty="0">
                <a:latin typeface="Arial" pitchFamily="34" charset="0"/>
                <a:cs typeface="Arial" pitchFamily="34" charset="0"/>
              </a:rPr>
              <a:t>Impuesto a los Automotores</a:t>
            </a:r>
          </a:p>
        </p:txBody>
      </p:sp>
      <p:sp>
        <p:nvSpPr>
          <p:cNvPr id="26" name="25 Elipse"/>
          <p:cNvSpPr/>
          <p:nvPr/>
        </p:nvSpPr>
        <p:spPr>
          <a:xfrm>
            <a:off x="223088" y="2097646"/>
            <a:ext cx="2772000" cy="2664296"/>
          </a:xfrm>
          <a:prstGeom prst="ellipse">
            <a:avLst/>
          </a:prstGeom>
          <a:ln/>
        </p:spPr>
        <p:style>
          <a:lnRef idx="0">
            <a:schemeClr val="accent1"/>
          </a:lnRef>
          <a:fillRef idx="1001">
            <a:schemeClr val="dk2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36000" rIns="36000" anchor="ctr"/>
          <a:lstStyle/>
          <a:p>
            <a:pPr algn="ctr">
              <a:defRPr/>
            </a:pPr>
            <a:r>
              <a:rPr lang="es-A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Coparticipación a Municipios</a:t>
            </a:r>
            <a:endParaRPr lang="es-A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Elipse"/>
          <p:cNvSpPr/>
          <p:nvPr/>
        </p:nvSpPr>
        <p:spPr>
          <a:xfrm>
            <a:off x="3491880" y="5589240"/>
            <a:ext cx="936104" cy="936104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35%</a:t>
            </a:r>
            <a:endParaRPr lang="es-A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4572000" y="5877272"/>
            <a:ext cx="204735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 typeface="Arial" pitchFamily="34" charset="0"/>
              <a:buChar char="•"/>
              <a:defRPr/>
            </a:pPr>
            <a:r>
              <a:rPr lang="es-AR" sz="1700" b="1" dirty="0" smtClean="0">
                <a:latin typeface="Arial" pitchFamily="34" charset="0"/>
                <a:cs typeface="Arial" pitchFamily="34" charset="0"/>
              </a:rPr>
              <a:t>Regalías Mineras</a:t>
            </a:r>
            <a:endParaRPr lang="es-AR" sz="1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Elipse"/>
          <p:cNvSpPr/>
          <p:nvPr/>
        </p:nvSpPr>
        <p:spPr>
          <a:xfrm>
            <a:off x="3491880" y="2564904"/>
            <a:ext cx="936104" cy="936104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25%</a:t>
            </a:r>
            <a:endParaRPr lang="es-A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Elipse"/>
          <p:cNvSpPr/>
          <p:nvPr/>
        </p:nvSpPr>
        <p:spPr>
          <a:xfrm>
            <a:off x="3491880" y="548680"/>
            <a:ext cx="936104" cy="936104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25%</a:t>
            </a:r>
            <a:endParaRPr lang="es-A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Elipse"/>
          <p:cNvSpPr/>
          <p:nvPr/>
        </p:nvSpPr>
        <p:spPr>
          <a:xfrm>
            <a:off x="3491880" y="1556792"/>
            <a:ext cx="936104" cy="936104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25%</a:t>
            </a:r>
            <a:endParaRPr lang="es-A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20 Elipse"/>
          <p:cNvSpPr/>
          <p:nvPr/>
        </p:nvSpPr>
        <p:spPr>
          <a:xfrm>
            <a:off x="3491880" y="4581128"/>
            <a:ext cx="936104" cy="936104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90%</a:t>
            </a:r>
            <a:endParaRPr lang="es-A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000"/>
                            </p:stCondLst>
                            <p:childTnLst>
                              <p:par>
                                <p:cTn id="4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4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3000"/>
                            </p:stCondLst>
                            <p:childTnLst>
                              <p:par>
                                <p:cTn id="5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4" grpId="0"/>
      <p:bldP spid="29" grpId="0"/>
      <p:bldP spid="32" grpId="0"/>
      <p:bldP spid="13" grpId="0"/>
      <p:bldP spid="11" grpId="0" animBg="1"/>
      <p:bldP spid="15" grpId="0"/>
      <p:bldP spid="16" grpId="0" animBg="1"/>
      <p:bldP spid="17" grpId="0"/>
      <p:bldP spid="18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7 Marcador de contenido"/>
          <p:cNvGraphicFramePr>
            <a:graphicFrameLocks noGrp="1"/>
          </p:cNvGraphicFramePr>
          <p:nvPr>
            <p:ph idx="1"/>
          </p:nvPr>
        </p:nvGraphicFramePr>
        <p:xfrm>
          <a:off x="552450" y="1512888"/>
          <a:ext cx="7967663" cy="5214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7 Rectángulo"/>
          <p:cNvSpPr/>
          <p:nvPr/>
        </p:nvSpPr>
        <p:spPr>
          <a:xfrm>
            <a:off x="323850" y="981075"/>
            <a:ext cx="8351838" cy="738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AR" sz="1400" dirty="0">
                <a:latin typeface="Arial" pitchFamily="34" charset="0"/>
                <a:cs typeface="Arial" pitchFamily="34" charset="0"/>
              </a:rPr>
              <a:t>La distribución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de la Coparticipación </a:t>
            </a:r>
            <a:r>
              <a:rPr lang="es-AR" sz="1400" dirty="0">
                <a:latin typeface="Arial" pitchFamily="34" charset="0"/>
                <a:cs typeface="Arial" pitchFamily="34" charset="0"/>
              </a:rPr>
              <a:t>de la </a:t>
            </a:r>
            <a:r>
              <a:rPr lang="es-AR" sz="1400" b="1" i="1" dirty="0">
                <a:latin typeface="Arial" pitchFamily="34" charset="0"/>
                <a:cs typeface="Arial" pitchFamily="34" charset="0"/>
              </a:rPr>
              <a:t>Ley </a:t>
            </a:r>
            <a:r>
              <a:rPr lang="es-AR" sz="1400" b="1" i="1" dirty="0" smtClean="0">
                <a:latin typeface="Arial" pitchFamily="34" charset="0"/>
                <a:cs typeface="Arial" pitchFamily="34" charset="0"/>
              </a:rPr>
              <a:t>N° 23.548 </a:t>
            </a:r>
            <a:r>
              <a:rPr lang="es-AR" sz="1400" b="1" i="1" dirty="0">
                <a:latin typeface="Arial" pitchFamily="34" charset="0"/>
                <a:cs typeface="Arial" pitchFamily="34" charset="0"/>
              </a:rPr>
              <a:t>(Coparticipación Federal de Impuestos) y sus modificatorias</a:t>
            </a:r>
            <a:r>
              <a:rPr lang="es-AR" sz="1400" i="1" dirty="0">
                <a:latin typeface="Arial" pitchFamily="34" charset="0"/>
                <a:cs typeface="Arial" pitchFamily="34" charset="0"/>
              </a:rPr>
              <a:t>,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AR" sz="1400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s-AR" sz="1400" b="1" i="1" dirty="0" smtClean="0">
                <a:latin typeface="Arial" pitchFamily="34" charset="0"/>
                <a:cs typeface="Arial" pitchFamily="34" charset="0"/>
              </a:rPr>
              <a:t>mpuesto sobre </a:t>
            </a:r>
            <a:r>
              <a:rPr lang="es-AR" sz="1400" b="1" i="1" dirty="0">
                <a:latin typeface="Arial" pitchFamily="34" charset="0"/>
                <a:cs typeface="Arial" pitchFamily="34" charset="0"/>
              </a:rPr>
              <a:t>los Ingresos Brutos</a:t>
            </a:r>
            <a:r>
              <a:rPr lang="es-AR" sz="14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AR" sz="1400" b="1" i="1" dirty="0" smtClean="0">
                <a:latin typeface="Arial" pitchFamily="34" charset="0"/>
                <a:cs typeface="Arial" pitchFamily="34" charset="0"/>
              </a:rPr>
              <a:t>Impuesto Inmobiliario</a:t>
            </a:r>
            <a:r>
              <a:rPr lang="es-AR" sz="1400" i="1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AR" sz="1400" b="1" i="1" dirty="0" smtClean="0">
                <a:latin typeface="Arial" pitchFamily="34" charset="0"/>
                <a:cs typeface="Arial" pitchFamily="34" charset="0"/>
              </a:rPr>
              <a:t>Impuesto a los Sellos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es-AR" sz="1400" dirty="0">
                <a:latin typeface="Arial" pitchFamily="34" charset="0"/>
                <a:cs typeface="Arial" pitchFamily="34" charset="0"/>
              </a:rPr>
              <a:t>realiza de la siguiente manera:</a:t>
            </a:r>
          </a:p>
        </p:txBody>
      </p:sp>
      <p:cxnSp>
        <p:nvCxnSpPr>
          <p:cNvPr id="9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364794" y="476250"/>
            <a:ext cx="8064500" cy="49212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de Coparticipación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7 Marcador de contenido"/>
          <p:cNvGraphicFramePr>
            <a:graphicFrameLocks noGrp="1"/>
          </p:cNvGraphicFramePr>
          <p:nvPr>
            <p:ph idx="1"/>
          </p:nvPr>
        </p:nvGraphicFramePr>
        <p:xfrm>
          <a:off x="552450" y="1512888"/>
          <a:ext cx="7967663" cy="5214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2 Marcador de contenido"/>
          <p:cNvSpPr txBox="1">
            <a:spLocks/>
          </p:cNvSpPr>
          <p:nvPr/>
        </p:nvSpPr>
        <p:spPr bwMode="auto">
          <a:xfrm>
            <a:off x="539552" y="4797152"/>
            <a:ext cx="8064896" cy="1980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72000" rIns="72000"/>
          <a:lstStyle/>
          <a:p>
            <a:pPr algn="just">
              <a:defRPr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Para </a:t>
            </a:r>
            <a:r>
              <a:rPr lang="es-AR" sz="1400" dirty="0">
                <a:latin typeface="Arial" pitchFamily="34" charset="0"/>
                <a:cs typeface="Arial" pitchFamily="34" charset="0"/>
              </a:rPr>
              <a:t>determinar los coeficientes de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la distribución entre Municipios, se los divide </a:t>
            </a:r>
            <a:r>
              <a:rPr lang="es-AR" sz="1400" dirty="0">
                <a:latin typeface="Arial" pitchFamily="34" charset="0"/>
                <a:cs typeface="Arial" pitchFamily="34" charset="0"/>
              </a:rPr>
              <a:t>a los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mismos </a:t>
            </a:r>
            <a:r>
              <a:rPr lang="es-AR" sz="1400" dirty="0">
                <a:latin typeface="Arial" pitchFamily="34" charset="0"/>
                <a:cs typeface="Arial" pitchFamily="34" charset="0"/>
              </a:rPr>
              <a:t>en dos grupos: </a:t>
            </a:r>
          </a:p>
          <a:p>
            <a:pPr marL="725488" lvl="2" indent="-342900" algn="just">
              <a:buFont typeface="+mj-lt"/>
              <a:buAutoNum type="arabicPeriod"/>
              <a:defRPr/>
            </a:pPr>
            <a:r>
              <a:rPr lang="es-AR" sz="1400" dirty="0">
                <a:latin typeface="Arial" pitchFamily="34" charset="0"/>
                <a:cs typeface="Arial" pitchFamily="34" charset="0"/>
              </a:rPr>
              <a:t>Municipios que poseen mas de cien mil habitantes</a:t>
            </a:r>
          </a:p>
          <a:p>
            <a:pPr marL="725488" lvl="2" indent="-342900" algn="just">
              <a:buFont typeface="+mj-lt"/>
              <a:buAutoNum type="arabicPeriod"/>
              <a:defRPr/>
            </a:pPr>
            <a:r>
              <a:rPr lang="es-AR" sz="1400" dirty="0">
                <a:latin typeface="Arial" pitchFamily="34" charset="0"/>
                <a:cs typeface="Arial" pitchFamily="34" charset="0"/>
              </a:rPr>
              <a:t>Municipios que poseen hasta cien mil habitantes. </a:t>
            </a:r>
            <a:r>
              <a:rPr lang="es-A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Este grupo se </a:t>
            </a:r>
            <a:r>
              <a:rPr lang="es-A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divide, </a:t>
            </a:r>
            <a:r>
              <a:rPr lang="es-A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su </a:t>
            </a:r>
            <a:r>
              <a:rPr lang="es-A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vez, </a:t>
            </a:r>
            <a:r>
              <a:rPr lang="es-A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 4 subgrupos:</a:t>
            </a:r>
            <a:r>
              <a:rPr lang="es-AR" sz="14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AR" sz="1400" dirty="0">
              <a:latin typeface="Arial" pitchFamily="34" charset="0"/>
              <a:cs typeface="Arial" pitchFamily="34" charset="0"/>
            </a:endParaRPr>
          </a:p>
          <a:p>
            <a:pPr marL="984250" lvl="7" indent="-342900" algn="just">
              <a:buFont typeface="Wingdings" pitchFamily="2" charset="2"/>
              <a:buChar char="ü"/>
              <a:defRPr/>
            </a:pPr>
            <a:r>
              <a:rPr lang="es-A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Entre 10.001 y 100.000 habitantes</a:t>
            </a:r>
          </a:p>
          <a:p>
            <a:pPr marL="984250" lvl="7" indent="-342900" algn="just">
              <a:buFont typeface="Wingdings" pitchFamily="2" charset="2"/>
              <a:buChar char="ü"/>
              <a:defRPr/>
            </a:pPr>
            <a:r>
              <a:rPr lang="es-A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Entre </a:t>
            </a:r>
            <a:r>
              <a:rPr lang="es-A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5.001 </a:t>
            </a:r>
            <a:r>
              <a:rPr lang="es-A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 10.000 habitantes</a:t>
            </a:r>
          </a:p>
          <a:p>
            <a:pPr marL="984250" lvl="7" indent="-342900" algn="just">
              <a:buFont typeface="Wingdings" pitchFamily="2" charset="2"/>
              <a:buChar char="ü"/>
              <a:defRPr/>
            </a:pPr>
            <a:r>
              <a:rPr lang="es-A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Entre </a:t>
            </a:r>
            <a:r>
              <a:rPr lang="es-A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2.001 </a:t>
            </a:r>
            <a:r>
              <a:rPr lang="es-A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 5.000 habitantes</a:t>
            </a:r>
          </a:p>
          <a:p>
            <a:pPr marL="984250" lvl="7" indent="-342900" algn="just">
              <a:buFont typeface="Wingdings" pitchFamily="2" charset="2"/>
              <a:buChar char="ü"/>
              <a:defRPr/>
            </a:pPr>
            <a:r>
              <a:rPr lang="es-A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Menos de 2.000 habitantes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364794" y="476250"/>
            <a:ext cx="80645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</a:t>
            </a: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entre Municipios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 Marcador de contenido"/>
          <p:cNvSpPr txBox="1">
            <a:spLocks/>
          </p:cNvSpPr>
          <p:nvPr/>
        </p:nvSpPr>
        <p:spPr bwMode="auto">
          <a:xfrm>
            <a:off x="395288" y="1125538"/>
            <a:ext cx="7921625" cy="358775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rIns="72000"/>
          <a:lstStyle/>
          <a:p>
            <a:pPr marL="342900" indent="-342900" algn="just">
              <a:buFontTx/>
              <a:buAutoNum type="arabicPeriod"/>
              <a:defRPr/>
            </a:pPr>
            <a:r>
              <a:rPr lang="es-AR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Municipios que poseen </a:t>
            </a:r>
            <a:r>
              <a:rPr lang="es-AR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más </a:t>
            </a:r>
            <a:r>
              <a:rPr lang="es-AR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cien mil habitantes. </a:t>
            </a:r>
            <a:endParaRPr lang="es-AR" sz="1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 bwMode="auto">
          <a:xfrm>
            <a:off x="395288" y="2708275"/>
            <a:ext cx="7921625" cy="288925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rIns="72000"/>
          <a:lstStyle/>
          <a:p>
            <a:pPr marL="342900" lvl="2" indent="-342900" algn="just">
              <a:defRPr/>
            </a:pPr>
            <a:r>
              <a:rPr lang="es-AR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2.	Municipios que poseen hasta cien mil habitantes. </a:t>
            </a:r>
            <a:endParaRPr lang="es-AR" sz="1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1025550" y="4365749"/>
            <a:ext cx="7092900" cy="2087587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rIns="72000"/>
          <a:lstStyle/>
          <a:p>
            <a:pPr algn="just">
              <a:defRPr/>
            </a:pPr>
            <a:r>
              <a:rPr lang="es-AR" sz="1400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es-AR" sz="1400" baseline="-25000" dirty="0" err="1" smtClean="0">
                <a:latin typeface="Arial" pitchFamily="34" charset="0"/>
                <a:cs typeface="Arial" pitchFamily="34" charset="0"/>
              </a:rPr>
              <a:t>p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AR" sz="1400" dirty="0">
                <a:latin typeface="Arial" pitchFamily="34" charset="0"/>
                <a:cs typeface="Arial" pitchFamily="34" charset="0"/>
              </a:rPr>
              <a:t>Coeficiente a aplicar al Municipio.</a:t>
            </a:r>
          </a:p>
          <a:p>
            <a:pPr algn="just">
              <a:defRPr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s-AR" sz="1400" baseline="-25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 :Población </a:t>
            </a:r>
            <a:r>
              <a:rPr lang="es-AR" sz="1400" dirty="0">
                <a:latin typeface="Arial" pitchFamily="34" charset="0"/>
                <a:cs typeface="Arial" pitchFamily="34" charset="0"/>
              </a:rPr>
              <a:t>del Municipio i.</a:t>
            </a:r>
          </a:p>
          <a:p>
            <a:pPr algn="just">
              <a:defRPr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n: Cantidad </a:t>
            </a:r>
            <a:r>
              <a:rPr lang="es-AR" sz="1400" dirty="0">
                <a:latin typeface="Arial" pitchFamily="34" charset="0"/>
                <a:cs typeface="Arial" pitchFamily="34" charset="0"/>
              </a:rPr>
              <a:t>de Municipios con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más </a:t>
            </a:r>
            <a:r>
              <a:rPr lang="es-AR" sz="1400" dirty="0">
                <a:latin typeface="Arial" pitchFamily="34" charset="0"/>
                <a:cs typeface="Arial" pitchFamily="34" charset="0"/>
              </a:rPr>
              <a:t>de 100.000 habitantes. </a:t>
            </a:r>
          </a:p>
          <a:p>
            <a:pPr algn="just">
              <a:defRPr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N: </a:t>
            </a:r>
            <a:r>
              <a:rPr lang="es-AR" sz="1400" dirty="0">
                <a:latin typeface="Arial" pitchFamily="34" charset="0"/>
                <a:cs typeface="Arial" pitchFamily="34" charset="0"/>
              </a:rPr>
              <a:t>Cantidad total de Municipios.</a:t>
            </a:r>
          </a:p>
          <a:p>
            <a:pPr algn="just">
              <a:defRPr/>
            </a:pPr>
            <a:r>
              <a:rPr lang="es-AR" sz="14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s-AR" sz="1400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AR" sz="1400" dirty="0">
                <a:latin typeface="Arial" pitchFamily="34" charset="0"/>
                <a:cs typeface="Arial" pitchFamily="34" charset="0"/>
              </a:rPr>
              <a:t>Relación entre la población del Municipio i y la planta personal del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Municipio i.</a:t>
            </a:r>
            <a:endParaRPr lang="es-AR" sz="1400" dirty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s-AR" sz="1400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es-AR" sz="1400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: Recursos </a:t>
            </a:r>
            <a:r>
              <a:rPr lang="es-AR" sz="1400" dirty="0">
                <a:latin typeface="Arial" pitchFamily="34" charset="0"/>
                <a:cs typeface="Arial" pitchFamily="34" charset="0"/>
              </a:rPr>
              <a:t>propios recaudados por el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Municipio i.</a:t>
            </a:r>
            <a:endParaRPr lang="es-AR" sz="1400" dirty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s-AR" sz="1400" baseline="-25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AR" sz="1400" dirty="0">
                <a:latin typeface="Arial" pitchFamily="34" charset="0"/>
                <a:cs typeface="Arial" pitchFamily="34" charset="0"/>
              </a:rPr>
              <a:t>Relación entre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los gastos </a:t>
            </a:r>
            <a:r>
              <a:rPr lang="es-AR" sz="1400" dirty="0">
                <a:latin typeface="Arial" pitchFamily="34" charset="0"/>
                <a:cs typeface="Arial" pitchFamily="34" charset="0"/>
              </a:rPr>
              <a:t>de capital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y los gastos </a:t>
            </a:r>
            <a:r>
              <a:rPr lang="es-AR" sz="1400" dirty="0">
                <a:latin typeface="Arial" pitchFamily="34" charset="0"/>
                <a:cs typeface="Arial" pitchFamily="34" charset="0"/>
              </a:rPr>
              <a:t>totales ejecutados por el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Municipio i.</a:t>
            </a:r>
            <a:endParaRPr lang="es-AR" sz="1400" dirty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s-AR" sz="1400" baseline="-25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s-AR" sz="1400" dirty="0">
                <a:latin typeface="Arial" pitchFamily="34" charset="0"/>
                <a:cs typeface="Arial" pitchFamily="34" charset="0"/>
              </a:rPr>
              <a:t>: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1400" dirty="0">
                <a:latin typeface="Arial" pitchFamily="34" charset="0"/>
                <a:cs typeface="Arial" pitchFamily="34" charset="0"/>
              </a:rPr>
              <a:t>Superficie del Municipio i.</a:t>
            </a:r>
          </a:p>
          <a:p>
            <a:pPr algn="just">
              <a:defRPr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K: </a:t>
            </a:r>
            <a:r>
              <a:rPr lang="es-AR" sz="1400" dirty="0">
                <a:latin typeface="Arial" pitchFamily="34" charset="0"/>
                <a:cs typeface="Arial" pitchFamily="34" charset="0"/>
              </a:rPr>
              <a:t>Cantidad de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municipios </a:t>
            </a:r>
            <a:r>
              <a:rPr lang="es-AR" sz="1400" dirty="0">
                <a:latin typeface="Arial" pitchFamily="34" charset="0"/>
                <a:cs typeface="Arial" pitchFamily="34" charset="0"/>
              </a:rPr>
              <a:t>en el subgrupo al cual pertenece el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Municipio i.</a:t>
            </a:r>
            <a:endParaRPr lang="es-AR" sz="1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1" name="50 Grupo"/>
          <p:cNvGrpSpPr/>
          <p:nvPr/>
        </p:nvGrpSpPr>
        <p:grpSpPr>
          <a:xfrm>
            <a:off x="936000" y="1556792"/>
            <a:ext cx="7272000" cy="864095"/>
            <a:chOff x="936000" y="1556792"/>
            <a:chExt cx="7272000" cy="864095"/>
          </a:xfrm>
        </p:grpSpPr>
        <p:sp>
          <p:nvSpPr>
            <p:cNvPr id="11" name="2 Marcador de contenido"/>
            <p:cNvSpPr txBox="1">
              <a:spLocks/>
            </p:cNvSpPr>
            <p:nvPr/>
          </p:nvSpPr>
          <p:spPr bwMode="auto">
            <a:xfrm>
              <a:off x="936000" y="1556792"/>
              <a:ext cx="7272000" cy="864095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72000" rIns="72000"/>
            <a:lstStyle/>
            <a:p>
              <a:pPr algn="just">
                <a:defRPr/>
              </a:pPr>
              <a:r>
                <a:rPr lang="es-AR" sz="1400" b="1" dirty="0" smtClean="0">
                  <a:latin typeface="Arial" pitchFamily="34" charset="0"/>
                  <a:cs typeface="Arial" pitchFamily="34" charset="0"/>
                </a:rPr>
                <a:t>	  P</a:t>
              </a:r>
              <a:r>
                <a:rPr lang="es-AR" sz="1400" b="1" baseline="-25000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s-AR" sz="1400" b="1" dirty="0" smtClean="0">
                  <a:latin typeface="Arial" pitchFamily="34" charset="0"/>
                  <a:cs typeface="Arial" pitchFamily="34" charset="0"/>
                </a:rPr>
                <a:t>	  n                 </a:t>
              </a:r>
              <a:r>
                <a:rPr lang="es-AR" sz="1400" b="1" dirty="0" err="1" smtClean="0">
                  <a:latin typeface="Arial" pitchFamily="34" charset="0"/>
                  <a:cs typeface="Arial" pitchFamily="34" charset="0"/>
                </a:rPr>
                <a:t>A</a:t>
              </a:r>
              <a:r>
                <a:rPr lang="es-AR" sz="1400" b="1" baseline="-25000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s-AR" sz="1400" b="1" dirty="0" smtClean="0">
                  <a:latin typeface="Arial" pitchFamily="34" charset="0"/>
                  <a:cs typeface="Arial" pitchFamily="34" charset="0"/>
                </a:rPr>
                <a:t> 	</a:t>
              </a:r>
              <a:r>
                <a:rPr lang="es-AR" sz="14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AR" sz="1400" b="1" dirty="0" smtClean="0">
                  <a:latin typeface="Arial" pitchFamily="34" charset="0"/>
                  <a:cs typeface="Arial" pitchFamily="34" charset="0"/>
                </a:rPr>
                <a:t>  </a:t>
              </a:r>
              <a:r>
                <a:rPr lang="es-AR" sz="1400" b="1" dirty="0" err="1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s-AR" sz="1400" b="1" baseline="-25000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s-AR" sz="1400" b="1" dirty="0" smtClean="0">
                  <a:latin typeface="Arial" pitchFamily="34" charset="0"/>
                  <a:cs typeface="Arial" pitchFamily="34" charset="0"/>
                </a:rPr>
                <a:t>           	    B</a:t>
              </a:r>
              <a:r>
                <a:rPr lang="es-AR" sz="1400" b="1" baseline="-25000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s-AR" sz="1400" b="1" dirty="0" smtClean="0">
                  <a:latin typeface="Arial" pitchFamily="34" charset="0"/>
                  <a:cs typeface="Arial" pitchFamily="34" charset="0"/>
                </a:rPr>
                <a:t>                   S</a:t>
              </a:r>
              <a:r>
                <a:rPr lang="es-AR" sz="1400" b="1" baseline="-25000" dirty="0" smtClean="0">
                  <a:latin typeface="Arial" pitchFamily="34" charset="0"/>
                  <a:cs typeface="Arial" pitchFamily="34" charset="0"/>
                </a:rPr>
                <a:t>i</a:t>
              </a:r>
            </a:p>
            <a:p>
              <a:pPr algn="just">
                <a:defRPr/>
              </a:pPr>
              <a:r>
                <a:rPr lang="es-AR" sz="1400" b="1" dirty="0" err="1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s-AR" sz="1400" b="1" baseline="-25000" dirty="0" err="1" smtClean="0">
                  <a:latin typeface="Arial" pitchFamily="34" charset="0"/>
                  <a:cs typeface="Arial" pitchFamily="34" charset="0"/>
                </a:rPr>
                <a:t>p</a:t>
              </a:r>
              <a:r>
                <a:rPr lang="es-AR" sz="1400" b="1" dirty="0" smtClean="0">
                  <a:latin typeface="Arial" pitchFamily="34" charset="0"/>
                  <a:cs typeface="Arial" pitchFamily="34" charset="0"/>
                </a:rPr>
                <a:t>=  0.665         + 0.18         + 0.08         + 0.03         + 0.03          + 0.015</a:t>
              </a:r>
            </a:p>
            <a:p>
              <a:pPr algn="just">
                <a:defRPr/>
              </a:pPr>
              <a:r>
                <a:rPr lang="es-AR" sz="1400" b="1" dirty="0" smtClean="0">
                  <a:latin typeface="Arial" pitchFamily="34" charset="0"/>
                  <a:cs typeface="Arial" pitchFamily="34" charset="0"/>
                </a:rPr>
                <a:t>	 </a:t>
              </a:r>
              <a:r>
                <a:rPr lang="es-ES" sz="1400" b="1" dirty="0" smtClean="0">
                  <a:latin typeface="Arial" pitchFamily="34" charset="0"/>
                  <a:cs typeface="Arial" pitchFamily="34" charset="0"/>
                </a:rPr>
                <a:t>Σ</a:t>
              </a:r>
              <a:r>
                <a:rPr lang="es-AR" sz="1400" b="1" dirty="0" smtClean="0">
                  <a:latin typeface="Arial" pitchFamily="34" charset="0"/>
                  <a:cs typeface="Arial" pitchFamily="34" charset="0"/>
                </a:rPr>
                <a:t>P</a:t>
              </a:r>
              <a:r>
                <a:rPr lang="es-AR" sz="1400" b="1" baseline="-25000" dirty="0" smtClean="0">
                  <a:latin typeface="Arial" pitchFamily="34" charset="0"/>
                  <a:cs typeface="Arial" pitchFamily="34" charset="0"/>
                </a:rPr>
                <a:t>i </a:t>
              </a:r>
              <a:r>
                <a:rPr lang="es-AR" sz="1400" b="1" dirty="0" smtClean="0">
                  <a:latin typeface="Arial" pitchFamily="34" charset="0"/>
                  <a:cs typeface="Arial" pitchFamily="34" charset="0"/>
                </a:rPr>
                <a:t>	  N	  </a:t>
              </a:r>
              <a:r>
                <a:rPr lang="es-ES" sz="1400" b="1" dirty="0" err="1" smtClean="0">
                  <a:latin typeface="Arial" pitchFamily="34" charset="0"/>
                  <a:cs typeface="Arial" pitchFamily="34" charset="0"/>
                </a:rPr>
                <a:t>ΣA</a:t>
              </a:r>
              <a:r>
                <a:rPr lang="es-ES" sz="1400" b="1" baseline="-25000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s-ES" sz="1400" b="1" dirty="0" smtClean="0">
                  <a:latin typeface="Arial" pitchFamily="34" charset="0"/>
                  <a:cs typeface="Arial" pitchFamily="34" charset="0"/>
                </a:rPr>
                <a:t>              ΣR</a:t>
              </a:r>
              <a:r>
                <a:rPr lang="es-AR" sz="1400" b="1" baseline="-25000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s-ES" sz="1400" b="1" dirty="0" smtClean="0">
                  <a:latin typeface="Arial" pitchFamily="34" charset="0"/>
                  <a:cs typeface="Arial" pitchFamily="34" charset="0"/>
                </a:rPr>
                <a:t>              </a:t>
              </a:r>
              <a:r>
                <a:rPr lang="es-ES" sz="1400" b="1" dirty="0" err="1" smtClean="0">
                  <a:latin typeface="Arial" pitchFamily="34" charset="0"/>
                  <a:cs typeface="Arial" pitchFamily="34" charset="0"/>
                </a:rPr>
                <a:t>ΣB</a:t>
              </a:r>
              <a:r>
                <a:rPr lang="es-ES" sz="1400" b="1" baseline="-25000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s-ES" sz="1400" b="1" dirty="0" smtClean="0">
                  <a:latin typeface="Arial" pitchFamily="34" charset="0"/>
                  <a:cs typeface="Arial" pitchFamily="34" charset="0"/>
                </a:rPr>
                <a:t>                 </a:t>
              </a:r>
              <a:r>
                <a:rPr lang="es-ES" sz="1400" b="1" dirty="0" err="1" smtClean="0">
                  <a:latin typeface="Arial" pitchFamily="34" charset="0"/>
                  <a:cs typeface="Arial" pitchFamily="34" charset="0"/>
                </a:rPr>
                <a:t>ΣS</a:t>
              </a:r>
              <a:r>
                <a:rPr lang="es-ES" sz="1400" b="1" baseline="-25000" dirty="0" err="1" smtClean="0">
                  <a:latin typeface="Arial" pitchFamily="34" charset="0"/>
                  <a:cs typeface="Arial" pitchFamily="34" charset="0"/>
                </a:rPr>
                <a:t>i</a:t>
              </a:r>
              <a:endParaRPr lang="es-AR" sz="1400" b="1" baseline="-250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8" name="17 Conector recto"/>
            <p:cNvCxnSpPr/>
            <p:nvPr/>
          </p:nvCxnSpPr>
          <p:spPr>
            <a:xfrm>
              <a:off x="1907704" y="1930480"/>
              <a:ext cx="28803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2857456" y="1930480"/>
              <a:ext cx="28803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>
              <a:off x="3789792" y="1930480"/>
              <a:ext cx="28803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>
              <a:off x="4735776" y="1930480"/>
              <a:ext cx="28803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>
              <a:off x="5710480" y="1930480"/>
              <a:ext cx="28803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>
              <a:off x="6796712" y="1930480"/>
              <a:ext cx="28803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31 Conector recto"/>
          <p:cNvCxnSpPr/>
          <p:nvPr/>
        </p:nvCxnSpPr>
        <p:spPr>
          <a:xfrm>
            <a:off x="1794752" y="3501008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>
            <a:off x="3042416" y="3501008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>
            <a:off x="4499992" y="3501008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>
            <a:off x="5405032" y="3501008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>
            <a:off x="6358552" y="3501008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>
            <a:off x="7411376" y="3501008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Corchetes"/>
          <p:cNvSpPr/>
          <p:nvPr/>
        </p:nvSpPr>
        <p:spPr>
          <a:xfrm>
            <a:off x="2802864" y="3212976"/>
            <a:ext cx="936104" cy="576064"/>
          </a:xfrm>
          <a:prstGeom prst="bracketPair">
            <a:avLst/>
          </a:prstGeom>
          <a:noFill/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pSp>
        <p:nvGrpSpPr>
          <p:cNvPr id="50" name="49 Grupo"/>
          <p:cNvGrpSpPr/>
          <p:nvPr/>
        </p:nvGrpSpPr>
        <p:grpSpPr>
          <a:xfrm>
            <a:off x="936000" y="3212976"/>
            <a:ext cx="7272000" cy="864095"/>
            <a:chOff x="971600" y="3212976"/>
            <a:chExt cx="7272000" cy="864095"/>
          </a:xfrm>
        </p:grpSpPr>
        <p:sp>
          <p:nvSpPr>
            <p:cNvPr id="42" name="2 Marcador de contenido"/>
            <p:cNvSpPr txBox="1">
              <a:spLocks/>
            </p:cNvSpPr>
            <p:nvPr/>
          </p:nvSpPr>
          <p:spPr bwMode="auto">
            <a:xfrm>
              <a:off x="971600" y="3212976"/>
              <a:ext cx="7272000" cy="864095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72000" rIns="72000"/>
            <a:lstStyle/>
            <a:p>
              <a:pPr algn="just">
                <a:defRPr/>
              </a:pPr>
              <a:r>
                <a:rPr lang="es-AR" sz="1400" b="1" dirty="0" smtClean="0">
                  <a:latin typeface="Arial" pitchFamily="34" charset="0"/>
                  <a:cs typeface="Arial" pitchFamily="34" charset="0"/>
                </a:rPr>
                <a:t>	  P</a:t>
              </a:r>
              <a:r>
                <a:rPr lang="es-AR" sz="1400" b="1" baseline="-25000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s-AR" sz="1400" b="1" dirty="0" smtClean="0">
                  <a:latin typeface="Arial" pitchFamily="34" charset="0"/>
                  <a:cs typeface="Arial" pitchFamily="34" charset="0"/>
                </a:rPr>
                <a:t>	        n                         </a:t>
              </a:r>
              <a:r>
                <a:rPr lang="es-AR" sz="1400" b="1" dirty="0" err="1" smtClean="0">
                  <a:latin typeface="Arial" pitchFamily="34" charset="0"/>
                  <a:cs typeface="Arial" pitchFamily="34" charset="0"/>
                </a:rPr>
                <a:t>A</a:t>
              </a:r>
              <a:r>
                <a:rPr lang="es-AR" sz="1400" b="1" baseline="-25000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s-AR" sz="14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AR" sz="14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AR" sz="1400" b="1" dirty="0" smtClean="0">
                  <a:latin typeface="Arial" pitchFamily="34" charset="0"/>
                  <a:cs typeface="Arial" pitchFamily="34" charset="0"/>
                </a:rPr>
                <a:t>              </a:t>
              </a:r>
              <a:r>
                <a:rPr lang="es-AR" sz="1400" b="1" dirty="0" err="1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s-AR" sz="1400" b="1" baseline="-25000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s-AR" sz="1400" b="1" dirty="0" smtClean="0">
                  <a:latin typeface="Arial" pitchFamily="34" charset="0"/>
                  <a:cs typeface="Arial" pitchFamily="34" charset="0"/>
                </a:rPr>
                <a:t>                B</a:t>
              </a:r>
              <a:r>
                <a:rPr lang="es-AR" sz="1400" b="1" baseline="-25000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s-AR" sz="1400" b="1" dirty="0" smtClean="0">
                  <a:latin typeface="Arial" pitchFamily="34" charset="0"/>
                  <a:cs typeface="Arial" pitchFamily="34" charset="0"/>
                </a:rPr>
                <a:t>                  S</a:t>
              </a:r>
              <a:r>
                <a:rPr lang="es-AR" sz="1400" b="1" baseline="-25000" dirty="0" smtClean="0">
                  <a:latin typeface="Arial" pitchFamily="34" charset="0"/>
                  <a:cs typeface="Arial" pitchFamily="34" charset="0"/>
                </a:rPr>
                <a:t>i</a:t>
              </a:r>
            </a:p>
            <a:p>
              <a:pPr algn="just">
                <a:defRPr/>
              </a:pPr>
              <a:r>
                <a:rPr lang="es-AR" sz="1400" b="1" dirty="0" err="1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s-AR" sz="1400" b="1" baseline="-25000" dirty="0" err="1" smtClean="0">
                  <a:latin typeface="Arial" pitchFamily="34" charset="0"/>
                  <a:cs typeface="Arial" pitchFamily="34" charset="0"/>
                </a:rPr>
                <a:t>p</a:t>
              </a:r>
              <a:r>
                <a:rPr lang="es-AR" sz="1400" b="1" dirty="0" smtClean="0">
                  <a:latin typeface="Arial" pitchFamily="34" charset="0"/>
                  <a:cs typeface="Arial" pitchFamily="34" charset="0"/>
                </a:rPr>
                <a:t>=  0.665         + 0.18  (1-        )/4  /K+ 0.08         + 0.03         + 0.03          + 0.015</a:t>
              </a:r>
            </a:p>
            <a:p>
              <a:pPr algn="just">
                <a:defRPr/>
              </a:pPr>
              <a:r>
                <a:rPr lang="es-AR" sz="1400" b="1" dirty="0" smtClean="0">
                  <a:latin typeface="Arial" pitchFamily="34" charset="0"/>
                  <a:cs typeface="Arial" pitchFamily="34" charset="0"/>
                </a:rPr>
                <a:t>	 </a:t>
              </a:r>
              <a:r>
                <a:rPr lang="es-ES" sz="1400" b="1" dirty="0" smtClean="0">
                  <a:latin typeface="Arial" pitchFamily="34" charset="0"/>
                  <a:cs typeface="Arial" pitchFamily="34" charset="0"/>
                </a:rPr>
                <a:t>Σ</a:t>
              </a:r>
              <a:r>
                <a:rPr lang="es-AR" sz="1400" b="1" dirty="0" smtClean="0">
                  <a:latin typeface="Arial" pitchFamily="34" charset="0"/>
                  <a:cs typeface="Arial" pitchFamily="34" charset="0"/>
                </a:rPr>
                <a:t>P</a:t>
              </a:r>
              <a:r>
                <a:rPr lang="es-AR" sz="1400" b="1" baseline="-25000" dirty="0" smtClean="0">
                  <a:latin typeface="Arial" pitchFamily="34" charset="0"/>
                  <a:cs typeface="Arial" pitchFamily="34" charset="0"/>
                </a:rPr>
                <a:t>i </a:t>
              </a:r>
              <a:r>
                <a:rPr lang="es-AR" sz="1400" b="1" dirty="0" smtClean="0">
                  <a:latin typeface="Arial" pitchFamily="34" charset="0"/>
                  <a:cs typeface="Arial" pitchFamily="34" charset="0"/>
                </a:rPr>
                <a:t>	        N	                </a:t>
              </a:r>
              <a:r>
                <a:rPr lang="es-ES" sz="1400" b="1" dirty="0" err="1" smtClean="0">
                  <a:latin typeface="Arial" pitchFamily="34" charset="0"/>
                  <a:cs typeface="Arial" pitchFamily="34" charset="0"/>
                </a:rPr>
                <a:t>ΣA</a:t>
              </a:r>
              <a:r>
                <a:rPr lang="es-ES" sz="1400" b="1" baseline="-25000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s-ES" sz="1400" b="1" dirty="0" smtClean="0">
                  <a:latin typeface="Arial" pitchFamily="34" charset="0"/>
                  <a:cs typeface="Arial" pitchFamily="34" charset="0"/>
                </a:rPr>
                <a:t>              ΣR</a:t>
              </a:r>
              <a:r>
                <a:rPr lang="es-AR" sz="1400" b="1" baseline="-25000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s-ES" sz="1400" b="1" dirty="0" smtClean="0">
                  <a:latin typeface="Arial" pitchFamily="34" charset="0"/>
                  <a:cs typeface="Arial" pitchFamily="34" charset="0"/>
                </a:rPr>
                <a:t>              </a:t>
              </a:r>
              <a:r>
                <a:rPr lang="es-ES" sz="1400" b="1" dirty="0" err="1" smtClean="0">
                  <a:latin typeface="Arial" pitchFamily="34" charset="0"/>
                  <a:cs typeface="Arial" pitchFamily="34" charset="0"/>
                </a:rPr>
                <a:t>ΣB</a:t>
              </a:r>
              <a:r>
                <a:rPr lang="es-ES" sz="1400" b="1" baseline="-25000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s-ES" sz="1400" b="1" dirty="0" smtClean="0">
                  <a:latin typeface="Arial" pitchFamily="34" charset="0"/>
                  <a:cs typeface="Arial" pitchFamily="34" charset="0"/>
                </a:rPr>
                <a:t>                </a:t>
              </a:r>
              <a:r>
                <a:rPr lang="es-ES" sz="1400" b="1" dirty="0" err="1" smtClean="0">
                  <a:latin typeface="Arial" pitchFamily="34" charset="0"/>
                  <a:cs typeface="Arial" pitchFamily="34" charset="0"/>
                </a:rPr>
                <a:t>ΣS</a:t>
              </a:r>
              <a:r>
                <a:rPr lang="es-ES" sz="1400" b="1" baseline="-25000" dirty="0" err="1" smtClean="0">
                  <a:latin typeface="Arial" pitchFamily="34" charset="0"/>
                  <a:cs typeface="Arial" pitchFamily="34" charset="0"/>
                </a:rPr>
                <a:t>i</a:t>
              </a:r>
              <a:endParaRPr lang="es-AR" sz="1400" b="1" baseline="-250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3" name="42 Conector recto"/>
            <p:cNvCxnSpPr/>
            <p:nvPr/>
          </p:nvCxnSpPr>
          <p:spPr>
            <a:xfrm>
              <a:off x="1962296" y="3600311"/>
              <a:ext cx="28803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Conector recto"/>
            <p:cNvCxnSpPr/>
            <p:nvPr/>
          </p:nvCxnSpPr>
          <p:spPr>
            <a:xfrm>
              <a:off x="3159136" y="3600311"/>
              <a:ext cx="28803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44 Conector recto"/>
            <p:cNvCxnSpPr/>
            <p:nvPr/>
          </p:nvCxnSpPr>
          <p:spPr>
            <a:xfrm>
              <a:off x="4517408" y="3600311"/>
              <a:ext cx="28803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45 Conector recto"/>
            <p:cNvCxnSpPr/>
            <p:nvPr/>
          </p:nvCxnSpPr>
          <p:spPr>
            <a:xfrm>
              <a:off x="5477040" y="3600311"/>
              <a:ext cx="28803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46 Conector recto"/>
            <p:cNvCxnSpPr/>
            <p:nvPr/>
          </p:nvCxnSpPr>
          <p:spPr>
            <a:xfrm>
              <a:off x="6410800" y="3600311"/>
              <a:ext cx="28803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47 Conector recto"/>
            <p:cNvCxnSpPr/>
            <p:nvPr/>
          </p:nvCxnSpPr>
          <p:spPr>
            <a:xfrm>
              <a:off x="7483384" y="3600311"/>
              <a:ext cx="28803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48 Corchetes"/>
            <p:cNvSpPr/>
            <p:nvPr/>
          </p:nvSpPr>
          <p:spPr>
            <a:xfrm>
              <a:off x="2857456" y="3284983"/>
              <a:ext cx="922456" cy="576064"/>
            </a:xfrm>
            <a:prstGeom prst="bracketPair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cxnSp>
        <p:nvCxnSpPr>
          <p:cNvPr id="38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Rectángulo"/>
          <p:cNvSpPr/>
          <p:nvPr/>
        </p:nvSpPr>
        <p:spPr>
          <a:xfrm>
            <a:off x="364794" y="476250"/>
            <a:ext cx="80645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</a:t>
            </a: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entre Municipios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Rectángulo"/>
          <p:cNvSpPr/>
          <p:nvPr/>
        </p:nvSpPr>
        <p:spPr>
          <a:xfrm>
            <a:off x="402680" y="1052513"/>
            <a:ext cx="80645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AR" dirty="0">
                <a:latin typeface="Arial" pitchFamily="34" charset="0"/>
                <a:cs typeface="Arial" pitchFamily="34" charset="0"/>
              </a:rPr>
              <a:t>La distribución 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de la Coparticipación </a:t>
            </a:r>
            <a:r>
              <a:rPr lang="es-AR" dirty="0">
                <a:latin typeface="Arial" pitchFamily="34" charset="0"/>
                <a:cs typeface="Arial" pitchFamily="34" charset="0"/>
              </a:rPr>
              <a:t>del </a:t>
            </a:r>
            <a:r>
              <a:rPr lang="es-AR" b="1" i="1" dirty="0">
                <a:latin typeface="Arial" pitchFamily="34" charset="0"/>
                <a:cs typeface="Arial" pitchFamily="34" charset="0"/>
              </a:rPr>
              <a:t>Impuesto Automotor </a:t>
            </a:r>
            <a:r>
              <a:rPr lang="es-AR" dirty="0">
                <a:latin typeface="Arial" pitchFamily="34" charset="0"/>
                <a:cs typeface="Arial" pitchFamily="34" charset="0"/>
              </a:rPr>
              <a:t>se realiza de la siguiente manera:</a:t>
            </a:r>
          </a:p>
        </p:txBody>
      </p:sp>
      <p:sp>
        <p:nvSpPr>
          <p:cNvPr id="21" name="20 Rectángulo redondeado"/>
          <p:cNvSpPr/>
          <p:nvPr/>
        </p:nvSpPr>
        <p:spPr>
          <a:xfrm>
            <a:off x="827584" y="1988840"/>
            <a:ext cx="1584176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 smtClean="0">
                <a:latin typeface="Arial" pitchFamily="34" charset="0"/>
                <a:cs typeface="Arial" pitchFamily="34" charset="0"/>
              </a:rPr>
              <a:t>Criterios de distribución</a:t>
            </a:r>
            <a:endParaRPr lang="es-A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21 Abrir llave"/>
          <p:cNvSpPr/>
          <p:nvPr/>
        </p:nvSpPr>
        <p:spPr>
          <a:xfrm>
            <a:off x="2627784" y="1772816"/>
            <a:ext cx="215900" cy="1080120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7194" name="25 Rectángulo"/>
          <p:cNvSpPr>
            <a:spLocks noChangeArrowheads="1"/>
          </p:cNvSpPr>
          <p:nvPr/>
        </p:nvSpPr>
        <p:spPr bwMode="auto">
          <a:xfrm>
            <a:off x="2915816" y="2060848"/>
            <a:ext cx="570707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AR" sz="1600" dirty="0"/>
              <a:t>En función </a:t>
            </a:r>
            <a:r>
              <a:rPr lang="es-AR" sz="1600" dirty="0" smtClean="0"/>
              <a:t>del </a:t>
            </a:r>
            <a:r>
              <a:rPr lang="es-AR" sz="1600" dirty="0"/>
              <a:t>lugar de radicación de los vehículos en cada Municipio</a:t>
            </a:r>
          </a:p>
        </p:txBody>
      </p:sp>
      <p:cxnSp>
        <p:nvCxnSpPr>
          <p:cNvPr id="10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364794" y="476250"/>
            <a:ext cx="80645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</a:t>
            </a: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entre Municipios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67544" y="3140968"/>
            <a:ext cx="80645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AR" dirty="0" smtClean="0">
                <a:latin typeface="Arial" pitchFamily="34" charset="0"/>
                <a:cs typeface="Arial" pitchFamily="34" charset="0"/>
              </a:rPr>
              <a:t>Las </a:t>
            </a:r>
            <a:r>
              <a:rPr lang="es-AR" b="1" i="1" dirty="0" smtClean="0">
                <a:latin typeface="Arial" pitchFamily="34" charset="0"/>
                <a:cs typeface="Arial" pitchFamily="34" charset="0"/>
              </a:rPr>
              <a:t>Regalías Mineras 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se reparten de la forma descripta a continuación:</a:t>
            </a:r>
            <a:endParaRPr lang="es-A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827584" y="4653136"/>
            <a:ext cx="1584176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 smtClean="0">
                <a:latin typeface="Arial" pitchFamily="34" charset="0"/>
                <a:cs typeface="Arial" pitchFamily="34" charset="0"/>
              </a:rPr>
              <a:t>Criterios de distribución</a:t>
            </a:r>
            <a:endParaRPr lang="es-A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Abrir llave"/>
          <p:cNvSpPr/>
          <p:nvPr/>
        </p:nvSpPr>
        <p:spPr>
          <a:xfrm>
            <a:off x="2627784" y="3789040"/>
            <a:ext cx="216024" cy="1296144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5" name="25 Rectángulo"/>
          <p:cNvSpPr>
            <a:spLocks noChangeArrowheads="1"/>
          </p:cNvSpPr>
          <p:nvPr/>
        </p:nvSpPr>
        <p:spPr bwMode="auto">
          <a:xfrm>
            <a:off x="2987824" y="3861048"/>
            <a:ext cx="570707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AR" sz="1600" dirty="0" smtClean="0"/>
              <a:t>Si el yacimiento se encuentra en un solo Departamento:</a:t>
            </a:r>
          </a:p>
          <a:p>
            <a:pPr algn="just">
              <a:buFont typeface="Arial" pitchFamily="34" charset="0"/>
              <a:buChar char="•"/>
            </a:pPr>
            <a:r>
              <a:rPr lang="es-AR" sz="1600" dirty="0" smtClean="0"/>
              <a:t> 71,43% al Departamento productor;</a:t>
            </a:r>
          </a:p>
          <a:p>
            <a:pPr algn="just">
              <a:buFont typeface="Arial" pitchFamily="34" charset="0"/>
              <a:buChar char="•"/>
            </a:pPr>
            <a:r>
              <a:rPr lang="es-AR" sz="1600" dirty="0" smtClean="0"/>
              <a:t> 28,57% en partes iguales al resto de los Departamentos que conforman la Región.</a:t>
            </a:r>
            <a:endParaRPr lang="es-AR" sz="1600" dirty="0"/>
          </a:p>
        </p:txBody>
      </p:sp>
      <p:sp>
        <p:nvSpPr>
          <p:cNvPr id="16" name="15 Abrir llave"/>
          <p:cNvSpPr/>
          <p:nvPr/>
        </p:nvSpPr>
        <p:spPr>
          <a:xfrm>
            <a:off x="2627784" y="5229200"/>
            <a:ext cx="216024" cy="792088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7" name="25 Rectángulo"/>
          <p:cNvSpPr>
            <a:spLocks noChangeArrowheads="1"/>
          </p:cNvSpPr>
          <p:nvPr/>
        </p:nvSpPr>
        <p:spPr bwMode="auto">
          <a:xfrm>
            <a:off x="2915816" y="5301208"/>
            <a:ext cx="570707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AR" sz="1600" dirty="0" smtClean="0"/>
              <a:t>Si el yacimiento es compartido por dos o más Departamentos, en partes iguales entre esas jurisdicciones.</a:t>
            </a:r>
            <a:endParaRPr lang="es-A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 animBg="1"/>
      <p:bldP spid="22" grpId="0" animBg="1"/>
      <p:bldP spid="7194" grpId="0"/>
      <p:bldP spid="9" grpId="0"/>
      <p:bldP spid="12" grpId="0" animBg="1"/>
      <p:bldP spid="13" grpId="0" animBg="1"/>
      <p:bldP spid="15" grpId="0"/>
      <p:bldP spid="16" grpId="0" animBg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354666" y="1052513"/>
            <a:ext cx="3816350" cy="3381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3050" indent="-273050">
              <a:buFont typeface="Wingdings" pitchFamily="2" charset="2"/>
              <a:buChar char="q"/>
              <a:defRPr/>
            </a:pPr>
            <a:r>
              <a:rPr lang="es-AR" sz="1600" b="1" dirty="0">
                <a:latin typeface="Arial" pitchFamily="34" charset="0"/>
                <a:cs typeface="Arial" pitchFamily="34" charset="0"/>
              </a:rPr>
              <a:t>Fondo de Desarrollo Municipal</a:t>
            </a:r>
          </a:p>
        </p:txBody>
      </p:sp>
      <p:graphicFrame>
        <p:nvGraphicFramePr>
          <p:cNvPr id="11" name="7 Marcador de contenido"/>
          <p:cNvGraphicFramePr>
            <a:graphicFrameLocks noGrp="1"/>
          </p:cNvGraphicFramePr>
          <p:nvPr>
            <p:ph idx="1"/>
          </p:nvPr>
        </p:nvGraphicFramePr>
        <p:xfrm>
          <a:off x="552450" y="1512888"/>
          <a:ext cx="7967663" cy="5214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2 Marcador de contenido"/>
          <p:cNvSpPr txBox="1">
            <a:spLocks/>
          </p:cNvSpPr>
          <p:nvPr/>
        </p:nvSpPr>
        <p:spPr bwMode="auto">
          <a:xfrm>
            <a:off x="539552" y="5157192"/>
            <a:ext cx="8064896" cy="115212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72000" rIns="72000"/>
          <a:lstStyle/>
          <a:p>
            <a:pPr algn="just">
              <a:defRPr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AR" sz="1400" b="1" dirty="0">
                <a:latin typeface="Arial" pitchFamily="34" charset="0"/>
                <a:cs typeface="Arial" pitchFamily="34" charset="0"/>
              </a:rPr>
              <a:t>Fondo de Desarrollo Municipal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se distribuye a los Municipios de acuerdo a los índices de distribución establecidos en la Ley de Coparticipación y se destina a financiar:</a:t>
            </a:r>
          </a:p>
          <a:p>
            <a:pPr marL="273050" indent="-95250" algn="just">
              <a:buFont typeface="Arial" pitchFamily="34" charset="0"/>
              <a:buChar char="•"/>
              <a:defRPr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 el 60% gastos de capital.</a:t>
            </a:r>
          </a:p>
          <a:p>
            <a:pPr marL="273050" indent="-95250" algn="just">
              <a:buFont typeface="Arial" pitchFamily="34" charset="0"/>
              <a:buChar char="•"/>
              <a:defRPr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 el 40</a:t>
            </a:r>
            <a:r>
              <a:rPr lang="es-AR" sz="1400" dirty="0">
                <a:latin typeface="Arial" pitchFamily="34" charset="0"/>
                <a:cs typeface="Arial" pitchFamily="34" charset="0"/>
              </a:rPr>
              <a:t>%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a fortalecimiento </a:t>
            </a:r>
            <a:r>
              <a:rPr lang="es-AR" sz="1400" dirty="0">
                <a:latin typeface="Arial" pitchFamily="34" charset="0"/>
                <a:cs typeface="Arial" pitchFamily="34" charset="0"/>
              </a:rPr>
              <a:t>institucional de los Municipios por descentralización del Estado Provincial. </a:t>
            </a:r>
          </a:p>
          <a:p>
            <a:pPr algn="just">
              <a:defRPr/>
            </a:pPr>
            <a:endParaRPr lang="es-AR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364794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Destino y distribución de fondos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3163</TotalTime>
  <Words>661</Words>
  <Application>Microsoft Office PowerPoint</Application>
  <PresentationFormat>Presentación en pantalla (4:3)</PresentationFormat>
  <Paragraphs>95</Paragraphs>
  <Slides>12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MECON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miselli</dc:creator>
  <cp:lastModifiedBy>miselli</cp:lastModifiedBy>
  <cp:revision>297</cp:revision>
  <dcterms:created xsi:type="dcterms:W3CDTF">2012-03-05T18:35:26Z</dcterms:created>
  <dcterms:modified xsi:type="dcterms:W3CDTF">2019-02-08T18:59:30Z</dcterms:modified>
</cp:coreProperties>
</file>